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312" r:id="rId3"/>
    <p:sldId id="311" r:id="rId4"/>
    <p:sldId id="309" r:id="rId5"/>
    <p:sldId id="260" r:id="rId6"/>
    <p:sldId id="261" r:id="rId7"/>
    <p:sldId id="262" r:id="rId8"/>
    <p:sldId id="264" r:id="rId9"/>
    <p:sldId id="298" r:id="rId10"/>
    <p:sldId id="299" r:id="rId11"/>
    <p:sldId id="301" r:id="rId12"/>
    <p:sldId id="302" r:id="rId13"/>
    <p:sldId id="303" r:id="rId14"/>
    <p:sldId id="275" r:id="rId15"/>
    <p:sldId id="271" r:id="rId16"/>
    <p:sldId id="277" r:id="rId17"/>
    <p:sldId id="278" r:id="rId18"/>
    <p:sldId id="279" r:id="rId19"/>
    <p:sldId id="280" r:id="rId20"/>
    <p:sldId id="305" r:id="rId21"/>
    <p:sldId id="283" r:id="rId22"/>
    <p:sldId id="287" r:id="rId23"/>
    <p:sldId id="288" r:id="rId24"/>
    <p:sldId id="289" r:id="rId25"/>
    <p:sldId id="290" r:id="rId26"/>
    <p:sldId id="291" r:id="rId27"/>
    <p:sldId id="294" r:id="rId28"/>
    <p:sldId id="295" r:id="rId29"/>
    <p:sldId id="296" r:id="rId30"/>
    <p:sldId id="297" r:id="rId31"/>
  </p:sldIdLst>
  <p:sldSz cx="12192000" cy="6858000"/>
  <p:notesSz cx="6858000" cy="91440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c:style val="2"/>
  <c:chart>
    <c:autoTitleDeleted val="1"/>
    <c:plotArea>
      <c:layout>
        <c:manualLayout>
          <c:layoutTarget val="inner"/>
          <c:xMode val="edge"/>
          <c:yMode val="edge"/>
          <c:x val="5.8350440969778483E-2"/>
          <c:y val="8.9800691960292538E-3"/>
          <c:w val="0.94164955903022152"/>
          <c:h val="0.74373958365005166"/>
        </c:manualLayout>
      </c:layout>
      <c:barChart>
        <c:barDir val="col"/>
        <c:grouping val="stacked"/>
        <c:varyColors val="0"/>
        <c:ser>
          <c:idx val="0"/>
          <c:order val="0"/>
          <c:tx>
            <c:v>2020</c:v>
          </c:tx>
          <c:spPr>
            <a:solidFill>
              <a:srgbClr val="4472C4"/>
            </a:solidFill>
            <a:ln>
              <a:noFill/>
            </a:ln>
          </c:spPr>
          <c:invertIfNegative val="0"/>
          <c:dLbls>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900" b="0" i="0" u="none" strike="noStrike" kern="1200" baseline="0">
                    <a:solidFill>
                      <a:srgbClr val="FFFFFF"/>
                    </a:solidFill>
                    <a:latin typeface="Calibri"/>
                  </a:defRPr>
                </a:pPr>
                <a:endParaRPr lang="es-SV"/>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Lit>
              <c:ptCount val="6"/>
              <c:pt idx="0">
                <c:v>Guatemala</c:v>
              </c:pt>
              <c:pt idx="1">
                <c:v>El Salvador</c:v>
              </c:pt>
              <c:pt idx="2">
                <c:v>Honduras</c:v>
              </c:pt>
              <c:pt idx="3">
                <c:v>Nicaragua</c:v>
              </c:pt>
              <c:pt idx="4">
                <c:v>Costa Rica</c:v>
              </c:pt>
              <c:pt idx="5">
                <c:v>Panamá</c:v>
              </c:pt>
            </c:strLit>
          </c:cat>
          <c:val>
            <c:numLit>
              <c:formatCode>General</c:formatCode>
              <c:ptCount val="6"/>
              <c:pt idx="0">
                <c:v>3.3</c:v>
              </c:pt>
              <c:pt idx="1">
                <c:v>4</c:v>
              </c:pt>
              <c:pt idx="2">
                <c:v>5.2</c:v>
              </c:pt>
              <c:pt idx="3">
                <c:v>4.5999999999999996</c:v>
              </c:pt>
              <c:pt idx="4">
                <c:v>6.6</c:v>
              </c:pt>
              <c:pt idx="5">
                <c:v>4.4000000000000004</c:v>
              </c:pt>
            </c:numLit>
          </c:val>
          <c:extLst>
            <c:ext xmlns:c16="http://schemas.microsoft.com/office/drawing/2014/chart" uri="{C3380CC4-5D6E-409C-BE32-E72D297353CC}">
              <c16:uniqueId val="{00000000-D46B-4182-BCBE-9A779341479B}"/>
            </c:ext>
          </c:extLst>
        </c:ser>
        <c:ser>
          <c:idx val="1"/>
          <c:order val="1"/>
          <c:tx>
            <c:v>2021</c:v>
          </c:tx>
          <c:spPr>
            <a:solidFill>
              <a:srgbClr val="ED7D31"/>
            </a:solidFill>
            <a:ln>
              <a:noFill/>
            </a:ln>
          </c:spPr>
          <c:invertIfNegative val="0"/>
          <c:dLbls>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900" b="0" i="0" u="none" strike="noStrike" kern="1200" baseline="0">
                    <a:solidFill>
                      <a:srgbClr val="404040"/>
                    </a:solidFill>
                    <a:latin typeface="Calibri"/>
                  </a:defRPr>
                </a:pPr>
                <a:endParaRPr lang="es-SV"/>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Lit>
              <c:ptCount val="6"/>
              <c:pt idx="0">
                <c:v>Guatemala</c:v>
              </c:pt>
              <c:pt idx="1">
                <c:v>El Salvador</c:v>
              </c:pt>
              <c:pt idx="2">
                <c:v>Honduras</c:v>
              </c:pt>
              <c:pt idx="3">
                <c:v>Nicaragua</c:v>
              </c:pt>
              <c:pt idx="4">
                <c:v>Costa Rica</c:v>
              </c:pt>
              <c:pt idx="5">
                <c:v>Panamá</c:v>
              </c:pt>
            </c:strLit>
          </c:cat>
          <c:val>
            <c:numLit>
              <c:formatCode>General</c:formatCode>
              <c:ptCount val="6"/>
              <c:pt idx="0">
                <c:v>3.1</c:v>
              </c:pt>
              <c:pt idx="1">
                <c:v>4.4000000000000004</c:v>
              </c:pt>
              <c:pt idx="2">
                <c:v>5</c:v>
              </c:pt>
              <c:pt idx="3">
                <c:v>4.0999999999999996</c:v>
              </c:pt>
              <c:pt idx="4">
                <c:v>6.6</c:v>
              </c:pt>
              <c:pt idx="5">
                <c:v>3.9</c:v>
              </c:pt>
            </c:numLit>
          </c:val>
          <c:extLst>
            <c:ext xmlns:c16="http://schemas.microsoft.com/office/drawing/2014/chart" uri="{C3380CC4-5D6E-409C-BE32-E72D297353CC}">
              <c16:uniqueId val="{00000001-D46B-4182-BCBE-9A779341479B}"/>
            </c:ext>
          </c:extLst>
        </c:ser>
        <c:ser>
          <c:idx val="2"/>
          <c:order val="2"/>
          <c:tx>
            <c:v>2022</c:v>
          </c:tx>
          <c:spPr>
            <a:solidFill>
              <a:srgbClr val="A5A5A5"/>
            </a:solidFill>
            <a:ln>
              <a:noFill/>
            </a:ln>
          </c:spPr>
          <c:invertIfNegative val="0"/>
          <c:dLbls>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900" b="0" i="0" u="none" strike="noStrike" kern="1200" baseline="0">
                    <a:solidFill>
                      <a:srgbClr val="404040"/>
                    </a:solidFill>
                    <a:latin typeface="Calibri"/>
                  </a:defRPr>
                </a:pPr>
                <a:endParaRPr lang="es-SV"/>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Lit>
              <c:ptCount val="6"/>
              <c:pt idx="0">
                <c:v>Guatemala</c:v>
              </c:pt>
              <c:pt idx="1">
                <c:v>El Salvador</c:v>
              </c:pt>
              <c:pt idx="2">
                <c:v>Honduras</c:v>
              </c:pt>
              <c:pt idx="3">
                <c:v>Nicaragua</c:v>
              </c:pt>
              <c:pt idx="4">
                <c:v>Costa Rica</c:v>
              </c:pt>
              <c:pt idx="5">
                <c:v>Panamá</c:v>
              </c:pt>
            </c:strLit>
          </c:cat>
          <c:val>
            <c:numLit>
              <c:formatCode>General</c:formatCode>
              <c:ptCount val="6"/>
              <c:pt idx="0">
                <c:v>3.2</c:v>
              </c:pt>
              <c:pt idx="1">
                <c:v>3.8</c:v>
              </c:pt>
              <c:pt idx="2">
                <c:v>4.5</c:v>
              </c:pt>
              <c:pt idx="3">
                <c:v>3.8</c:v>
              </c:pt>
              <c:pt idx="4">
                <c:v>5.7</c:v>
              </c:pt>
              <c:pt idx="5">
                <c:v>3.9</c:v>
              </c:pt>
            </c:numLit>
          </c:val>
          <c:extLst>
            <c:ext xmlns:c16="http://schemas.microsoft.com/office/drawing/2014/chart" uri="{C3380CC4-5D6E-409C-BE32-E72D297353CC}">
              <c16:uniqueId val="{00000002-D46B-4182-BCBE-9A779341479B}"/>
            </c:ext>
          </c:extLst>
        </c:ser>
        <c:ser>
          <c:idx val="3"/>
          <c:order val="3"/>
          <c:tx>
            <c:v>2023</c:v>
          </c:tx>
          <c:spPr>
            <a:solidFill>
              <a:srgbClr val="FFC000"/>
            </a:solidFill>
            <a:ln>
              <a:noFill/>
            </a:ln>
          </c:spPr>
          <c:invertIfNegative val="0"/>
          <c:dLbls>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900" b="1" i="0" u="none" strike="noStrike" kern="1200" baseline="0">
                    <a:solidFill>
                      <a:srgbClr val="404040"/>
                    </a:solidFill>
                    <a:latin typeface="Calibri"/>
                  </a:defRPr>
                </a:pPr>
                <a:endParaRPr lang="es-SV"/>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Lit>
              <c:ptCount val="6"/>
              <c:pt idx="0">
                <c:v>Guatemala</c:v>
              </c:pt>
              <c:pt idx="1">
                <c:v>El Salvador</c:v>
              </c:pt>
              <c:pt idx="2">
                <c:v>Honduras</c:v>
              </c:pt>
              <c:pt idx="3">
                <c:v>Nicaragua</c:v>
              </c:pt>
              <c:pt idx="4">
                <c:v>Costa Rica</c:v>
              </c:pt>
              <c:pt idx="5">
                <c:v>Panamá</c:v>
              </c:pt>
            </c:strLit>
          </c:cat>
          <c:val>
            <c:numLit>
              <c:formatCode>General</c:formatCode>
              <c:ptCount val="6"/>
              <c:pt idx="0">
                <c:v>0</c:v>
              </c:pt>
              <c:pt idx="1">
                <c:v>4.7</c:v>
              </c:pt>
              <c:pt idx="2">
                <c:v>4.7</c:v>
              </c:pt>
              <c:pt idx="3">
                <c:v>5</c:v>
              </c:pt>
              <c:pt idx="4">
                <c:v>5.3</c:v>
              </c:pt>
              <c:pt idx="5">
                <c:v>4.0999999999999996</c:v>
              </c:pt>
            </c:numLit>
          </c:val>
          <c:extLst>
            <c:ext xmlns:c16="http://schemas.microsoft.com/office/drawing/2014/chart" uri="{C3380CC4-5D6E-409C-BE32-E72D297353CC}">
              <c16:uniqueId val="{00000003-D46B-4182-BCBE-9A779341479B}"/>
            </c:ext>
          </c:extLst>
        </c:ser>
        <c:dLbls>
          <c:showLegendKey val="0"/>
          <c:showVal val="0"/>
          <c:showCatName val="0"/>
          <c:showSerName val="0"/>
          <c:showPercent val="0"/>
          <c:showBubbleSize val="0"/>
        </c:dLbls>
        <c:gapWidth val="150"/>
        <c:overlap val="100"/>
        <c:axId val="692265152"/>
        <c:axId val="692267552"/>
      </c:barChart>
      <c:valAx>
        <c:axId val="692267552"/>
        <c:scaling>
          <c:orientation val="minMax"/>
        </c:scaling>
        <c:delete val="1"/>
        <c:axPos val="l"/>
        <c:numFmt formatCode="General" sourceLinked="0"/>
        <c:majorTickMark val="none"/>
        <c:minorTickMark val="none"/>
        <c:tickLblPos val="nextTo"/>
        <c:crossAx val="692265152"/>
        <c:crosses val="autoZero"/>
        <c:crossBetween val="between"/>
      </c:valAx>
      <c:catAx>
        <c:axId val="692265152"/>
        <c:scaling>
          <c:orientation val="minMax"/>
        </c:scaling>
        <c:delete val="0"/>
        <c:axPos val="b"/>
        <c:numFmt formatCode="General" sourceLinked="0"/>
        <c:majorTickMark val="none"/>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sz="900" b="0" i="0" u="none" strike="noStrike" kern="1200" baseline="0">
                <a:solidFill>
                  <a:srgbClr val="595959"/>
                </a:solidFill>
                <a:latin typeface="Calibri"/>
              </a:defRPr>
            </a:pPr>
            <a:endParaRPr lang="es-SV"/>
          </a:p>
        </c:txPr>
        <c:crossAx val="692267552"/>
        <c:crosses val="autoZero"/>
        <c:auto val="1"/>
        <c:lblAlgn val="ctr"/>
        <c:lblOffset val="100"/>
        <c:noMultiLvlLbl val="0"/>
      </c:catAx>
      <c:spPr>
        <a:noFill/>
        <a:ln>
          <a:noFill/>
        </a:ln>
      </c:spPr>
    </c:plotArea>
    <c:legend>
      <c:legendPos val="b"/>
      <c:overlay val="0"/>
      <c:spPr>
        <a:noFill/>
        <a:ln>
          <a:noFill/>
        </a:ln>
      </c:spPr>
      <c:txPr>
        <a:bodyPr lIns="0" tIns="0" rIns="0" bIns="0"/>
        <a:lstStyle/>
        <a:p>
          <a:pPr marL="0" marR="0" indent="0" defTabSz="914400" fontAlgn="auto" hangingPunct="1">
            <a:lnSpc>
              <a:spcPct val="100000"/>
            </a:lnSpc>
            <a:spcBef>
              <a:spcPts val="0"/>
            </a:spcBef>
            <a:spcAft>
              <a:spcPts val="0"/>
            </a:spcAft>
            <a:tabLst/>
            <a:defRPr sz="900" b="0" i="0" u="none" strike="noStrike" kern="1200" baseline="0">
              <a:solidFill>
                <a:srgbClr val="595959"/>
              </a:solidFill>
              <a:latin typeface="Calibri"/>
            </a:defRPr>
          </a:pPr>
          <a:endParaRPr lang="es-SV"/>
        </a:p>
      </c:txPr>
    </c:legend>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es-ES" sz="1000" b="0" i="0" u="none" strike="noStrike" kern="1200" baseline="0">
          <a:solidFill>
            <a:srgbClr val="000000"/>
          </a:solidFill>
          <a:latin typeface="Calibri"/>
        </a:defRPr>
      </a:pPr>
      <a:endParaRPr lang="es-SV"/>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c:style val="2"/>
  <c:chart>
    <c:autoTitleDeleted val="1"/>
    <c:plotArea>
      <c:layout/>
      <c:barChart>
        <c:barDir val="col"/>
        <c:grouping val="clustered"/>
        <c:varyColors val="0"/>
        <c:ser>
          <c:idx val="0"/>
          <c:order val="0"/>
          <c:tx>
            <c:v>Series1</c:v>
          </c:tx>
          <c:spPr>
            <a:solidFill>
              <a:srgbClr val="4472C4"/>
            </a:solidFill>
            <a:ln>
              <a:noFill/>
            </a:ln>
          </c:spPr>
          <c:invertIfNegative val="0"/>
          <c:dPt>
            <c:idx val="1"/>
            <c:invertIfNegative val="0"/>
            <c:bubble3D val="0"/>
            <c:spPr>
              <a:solidFill>
                <a:srgbClr val="FF0000"/>
              </a:solidFill>
              <a:ln>
                <a:noFill/>
              </a:ln>
            </c:spPr>
            <c:extLst>
              <c:ext xmlns:c16="http://schemas.microsoft.com/office/drawing/2014/chart" uri="{C3380CC4-5D6E-409C-BE32-E72D297353CC}">
                <c16:uniqueId val="{00000001-5824-485A-A794-69C38446E58C}"/>
              </c:ext>
            </c:extLst>
          </c:dPt>
          <c:dPt>
            <c:idx val="2"/>
            <c:invertIfNegative val="0"/>
            <c:bubble3D val="0"/>
            <c:spPr>
              <a:solidFill>
                <a:srgbClr val="F4B183"/>
              </a:solidFill>
              <a:ln>
                <a:noFill/>
              </a:ln>
            </c:spPr>
            <c:extLst>
              <c:ext xmlns:c16="http://schemas.microsoft.com/office/drawing/2014/chart" uri="{C3380CC4-5D6E-409C-BE32-E72D297353CC}">
                <c16:uniqueId val="{00000002-5824-485A-A794-69C38446E58C}"/>
              </c:ext>
            </c:extLst>
          </c:dPt>
          <c:dPt>
            <c:idx val="3"/>
            <c:invertIfNegative val="0"/>
            <c:bubble3D val="0"/>
            <c:spPr>
              <a:solidFill>
                <a:srgbClr val="70AD47"/>
              </a:solidFill>
              <a:ln>
                <a:noFill/>
              </a:ln>
            </c:spPr>
            <c:extLst>
              <c:ext xmlns:c16="http://schemas.microsoft.com/office/drawing/2014/chart" uri="{C3380CC4-5D6E-409C-BE32-E72D297353CC}">
                <c16:uniqueId val="{00000003-5824-485A-A794-69C38446E58C}"/>
              </c:ext>
            </c:extLst>
          </c:dPt>
          <c:dPt>
            <c:idx val="4"/>
            <c:invertIfNegative val="0"/>
            <c:bubble3D val="0"/>
            <c:spPr>
              <a:solidFill>
                <a:srgbClr val="8497B0"/>
              </a:solidFill>
              <a:ln>
                <a:noFill/>
              </a:ln>
            </c:spPr>
            <c:extLst>
              <c:ext xmlns:c16="http://schemas.microsoft.com/office/drawing/2014/chart" uri="{C3380CC4-5D6E-409C-BE32-E72D297353CC}">
                <c16:uniqueId val="{00000004-5824-485A-A794-69C38446E58C}"/>
              </c:ext>
            </c:extLst>
          </c:dPt>
          <c:dPt>
            <c:idx val="5"/>
            <c:invertIfNegative val="0"/>
            <c:bubble3D val="0"/>
            <c:spPr>
              <a:solidFill>
                <a:srgbClr val="7030A0"/>
              </a:solidFill>
              <a:ln>
                <a:noFill/>
              </a:ln>
            </c:spPr>
            <c:extLst>
              <c:ext xmlns:c16="http://schemas.microsoft.com/office/drawing/2014/chart" uri="{C3380CC4-5D6E-409C-BE32-E72D297353CC}">
                <c16:uniqueId val="{00000005-5824-485A-A794-69C38446E58C}"/>
              </c:ext>
            </c:extLst>
          </c:dPt>
          <c:dLbls>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900" b="0" i="0" u="none" strike="noStrike" kern="1200" baseline="0">
                    <a:solidFill>
                      <a:srgbClr val="404040"/>
                    </a:solidFill>
                    <a:latin typeface="Abadi" pitchFamily="34"/>
                  </a:defRPr>
                </a:pPr>
                <a:endParaRPr lang="es-SV"/>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Lit>
              <c:ptCount val="6"/>
              <c:pt idx="0">
                <c:v>Guatemala</c:v>
              </c:pt>
              <c:pt idx="1">
                <c:v>El Salvador</c:v>
              </c:pt>
              <c:pt idx="2">
                <c:v>Honduras</c:v>
              </c:pt>
              <c:pt idx="3">
                <c:v>Nicaragua</c:v>
              </c:pt>
              <c:pt idx="4">
                <c:v>Costa Rica</c:v>
              </c:pt>
              <c:pt idx="5">
                <c:v>Panamá</c:v>
              </c:pt>
            </c:strLit>
          </c:cat>
          <c:val>
            <c:numLit>
              <c:formatCode>General</c:formatCode>
              <c:ptCount val="6"/>
              <c:pt idx="0">
                <c:v>0.75</c:v>
              </c:pt>
              <c:pt idx="1">
                <c:v>0.67</c:v>
              </c:pt>
              <c:pt idx="2">
                <c:v>0.67</c:v>
              </c:pt>
              <c:pt idx="3">
                <c:v>0.76</c:v>
              </c:pt>
              <c:pt idx="4">
                <c:v>0.31</c:v>
              </c:pt>
              <c:pt idx="5">
                <c:v>0.87</c:v>
              </c:pt>
            </c:numLit>
          </c:val>
          <c:extLst>
            <c:ext xmlns:c16="http://schemas.microsoft.com/office/drawing/2014/chart" uri="{C3380CC4-5D6E-409C-BE32-E72D297353CC}">
              <c16:uniqueId val="{00000000-5824-485A-A794-69C38446E58C}"/>
            </c:ext>
          </c:extLst>
        </c:ser>
        <c:dLbls>
          <c:showLegendKey val="0"/>
          <c:showVal val="0"/>
          <c:showCatName val="0"/>
          <c:showSerName val="0"/>
          <c:showPercent val="0"/>
          <c:showBubbleSize val="0"/>
        </c:dLbls>
        <c:gapWidth val="219"/>
        <c:overlap val="-27"/>
        <c:axId val="697099184"/>
        <c:axId val="697098704"/>
      </c:barChart>
      <c:valAx>
        <c:axId val="697098704"/>
        <c:scaling>
          <c:orientation val="minMax"/>
        </c:scaling>
        <c:delete val="1"/>
        <c:axPos val="l"/>
        <c:majorGridlines>
          <c:spPr>
            <a:ln w="9528" cap="flat">
              <a:solidFill>
                <a:srgbClr val="D9D9D9"/>
              </a:solidFill>
              <a:prstDash val="solid"/>
              <a:round/>
            </a:ln>
          </c:spPr>
        </c:majorGridlines>
        <c:numFmt formatCode="0%" sourceLinked="0"/>
        <c:majorTickMark val="none"/>
        <c:minorTickMark val="none"/>
        <c:tickLblPos val="nextTo"/>
        <c:crossAx val="697099184"/>
        <c:crosses val="autoZero"/>
        <c:crossBetween val="between"/>
      </c:valAx>
      <c:catAx>
        <c:axId val="697099184"/>
        <c:scaling>
          <c:orientation val="minMax"/>
        </c:scaling>
        <c:delete val="0"/>
        <c:axPos val="b"/>
        <c:numFmt formatCode="General" sourceLinked="0"/>
        <c:majorTickMark val="none"/>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sz="900" b="0" i="0" u="none" strike="noStrike" kern="1200" baseline="0">
                <a:solidFill>
                  <a:srgbClr val="595959"/>
                </a:solidFill>
                <a:latin typeface="Abadi" pitchFamily="34"/>
              </a:defRPr>
            </a:pPr>
            <a:endParaRPr lang="es-SV"/>
          </a:p>
        </c:txPr>
        <c:crossAx val="697098704"/>
        <c:crosses val="autoZero"/>
        <c:auto val="1"/>
        <c:lblAlgn val="ctr"/>
        <c:lblOffset val="100"/>
        <c:noMultiLvlLbl val="0"/>
      </c:catAx>
      <c:spPr>
        <a:noFill/>
        <a:ln>
          <a:noFill/>
        </a:ln>
      </c:spPr>
    </c:plotArea>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es-ES" sz="1000" b="0" i="0" u="none" strike="noStrike" kern="1200" baseline="0">
          <a:solidFill>
            <a:srgbClr val="000000"/>
          </a:solidFill>
          <a:latin typeface="Calibri"/>
        </a:defRPr>
      </a:pPr>
      <a:endParaRPr lang="es-SV"/>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20635FE-835B-2433-1927-432FA12BB109}"/>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s-CO" sz="1200" b="0" i="0" u="none" strike="noStrike" kern="1200" cap="none" spc="0" baseline="0">
                <a:solidFill>
                  <a:srgbClr val="000000"/>
                </a:solidFill>
                <a:uFillTx/>
                <a:latin typeface="Calibri"/>
              </a:defRPr>
            </a:lvl1pPr>
          </a:lstStyle>
          <a:p>
            <a:pPr lvl="0"/>
            <a:endParaRPr lang="es-CO"/>
          </a:p>
        </p:txBody>
      </p:sp>
      <p:sp>
        <p:nvSpPr>
          <p:cNvPr id="3" name="Marcador de fecha 2">
            <a:extLst>
              <a:ext uri="{FF2B5EF4-FFF2-40B4-BE49-F238E27FC236}">
                <a16:creationId xmlns:a16="http://schemas.microsoft.com/office/drawing/2014/main" id="{8C9A0B28-D48B-B9B7-7181-3CE8AD0F5CD6}"/>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s-CO" sz="1200" b="0" i="0" u="none" strike="noStrike" kern="1200" cap="none" spc="0" baseline="0">
                <a:solidFill>
                  <a:srgbClr val="000000"/>
                </a:solidFill>
                <a:uFillTx/>
                <a:latin typeface="Calibri"/>
              </a:defRPr>
            </a:lvl1pPr>
          </a:lstStyle>
          <a:p>
            <a:pPr lvl="0"/>
            <a:fld id="{323E30F9-60BC-480D-8B29-0422D5FF911F}" type="datetime1">
              <a:rPr lang="es-CO"/>
              <a:pPr lvl="0"/>
              <a:t>21/08/2025</a:t>
            </a:fld>
            <a:endParaRPr lang="es-CO"/>
          </a:p>
        </p:txBody>
      </p:sp>
      <p:sp>
        <p:nvSpPr>
          <p:cNvPr id="4" name="Marcador de imagen de diapositiva 3">
            <a:extLst>
              <a:ext uri="{FF2B5EF4-FFF2-40B4-BE49-F238E27FC236}">
                <a16:creationId xmlns:a16="http://schemas.microsoft.com/office/drawing/2014/main" id="{29E6D962-4C98-BF2A-9498-84012893F69C}"/>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Marcador de notas 4">
            <a:extLst>
              <a:ext uri="{FF2B5EF4-FFF2-40B4-BE49-F238E27FC236}">
                <a16:creationId xmlns:a16="http://schemas.microsoft.com/office/drawing/2014/main" id="{664F02D9-707F-4F82-E24E-64F633511499}"/>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a:extLst>
              <a:ext uri="{FF2B5EF4-FFF2-40B4-BE49-F238E27FC236}">
                <a16:creationId xmlns:a16="http://schemas.microsoft.com/office/drawing/2014/main" id="{72769A7A-502E-3A9B-E3D4-0CC620972CB6}"/>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s-CO" sz="1200" b="0" i="0" u="none" strike="noStrike" kern="1200" cap="none" spc="0" baseline="0">
                <a:solidFill>
                  <a:srgbClr val="000000"/>
                </a:solidFill>
                <a:uFillTx/>
                <a:latin typeface="Calibri"/>
              </a:defRPr>
            </a:lvl1pPr>
          </a:lstStyle>
          <a:p>
            <a:pPr lvl="0"/>
            <a:endParaRPr lang="es-CO"/>
          </a:p>
        </p:txBody>
      </p:sp>
      <p:sp>
        <p:nvSpPr>
          <p:cNvPr id="7" name="Marcador de número de diapositiva 6">
            <a:extLst>
              <a:ext uri="{FF2B5EF4-FFF2-40B4-BE49-F238E27FC236}">
                <a16:creationId xmlns:a16="http://schemas.microsoft.com/office/drawing/2014/main" id="{6F749710-E9DE-9A4F-0FAE-5244267D5A76}"/>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s-CO" sz="1200" b="0" i="0" u="none" strike="noStrike" kern="1200" cap="none" spc="0" baseline="0">
                <a:solidFill>
                  <a:srgbClr val="000000"/>
                </a:solidFill>
                <a:uFillTx/>
                <a:latin typeface="Calibri"/>
              </a:defRPr>
            </a:lvl1pPr>
          </a:lstStyle>
          <a:p>
            <a:pPr lvl="0"/>
            <a:fld id="{54829324-4B88-4009-BA47-3C7C470EB84F}" type="slidenum">
              <a:t>‹Nº›</a:t>
            </a:fld>
            <a:endParaRPr lang="es-CO"/>
          </a:p>
        </p:txBody>
      </p:sp>
    </p:spTree>
    <p:extLst>
      <p:ext uri="{BB962C8B-B14F-4D97-AF65-F5344CB8AC3E}">
        <p14:creationId xmlns:p14="http://schemas.microsoft.com/office/powerpoint/2010/main" val="3695139826"/>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dirty="0"/>
          </a:p>
        </p:txBody>
      </p:sp>
      <p:sp>
        <p:nvSpPr>
          <p:cNvPr id="4" name="Marcador de número de diapositiva 3"/>
          <p:cNvSpPr>
            <a:spLocks noGrp="1"/>
          </p:cNvSpPr>
          <p:nvPr>
            <p:ph type="sldNum" sz="quarter" idx="5"/>
          </p:nvPr>
        </p:nvSpPr>
        <p:spPr/>
        <p:txBody>
          <a:bodyPr/>
          <a:lstStyle/>
          <a:p>
            <a:pPr lvl="0"/>
            <a:fld id="{54829324-4B88-4009-BA47-3C7C470EB84F}" type="slidenum">
              <a:rPr lang="es-SV" smtClean="0"/>
              <a:t>1</a:t>
            </a:fld>
            <a:endParaRPr lang="es-SV"/>
          </a:p>
        </p:txBody>
      </p:sp>
    </p:spTree>
    <p:extLst>
      <p:ext uri="{BB962C8B-B14F-4D97-AF65-F5344CB8AC3E}">
        <p14:creationId xmlns:p14="http://schemas.microsoft.com/office/powerpoint/2010/main" val="3958844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CB36C7A-A6F8-87C8-44E7-0D22278F1921}"/>
              </a:ext>
            </a:extLst>
          </p:cNvPr>
          <p:cNvSpPr>
            <a:spLocks noGrp="1" noRot="1" noChangeAspect="1"/>
          </p:cNvSpPr>
          <p:nvPr>
            <p:ph type="sldImg"/>
          </p:nvPr>
        </p:nvSpPr>
        <p:spPr>
          <a:xfrm>
            <a:off x="685800" y="1143000"/>
            <a:ext cx="5486400" cy="3086100"/>
          </a:xfrm>
        </p:spPr>
      </p:sp>
      <p:sp>
        <p:nvSpPr>
          <p:cNvPr id="3" name="Marcador de notas 2">
            <a:extLst>
              <a:ext uri="{FF2B5EF4-FFF2-40B4-BE49-F238E27FC236}">
                <a16:creationId xmlns:a16="http://schemas.microsoft.com/office/drawing/2014/main" id="{13173AC3-6F32-14EA-A770-C6740C29D06A}"/>
              </a:ext>
            </a:extLst>
          </p:cNvPr>
          <p:cNvSpPr txBox="1">
            <a:spLocks noGrp="1"/>
          </p:cNvSpPr>
          <p:nvPr>
            <p:ph type="body" sz="quarter" idx="1"/>
          </p:nvPr>
        </p:nvSpPr>
        <p:spPr/>
        <p:txBody>
          <a:bodyPr/>
          <a:lstStyle/>
          <a:p>
            <a:endParaRPr lang="es-SV"/>
          </a:p>
        </p:txBody>
      </p:sp>
      <p:sp>
        <p:nvSpPr>
          <p:cNvPr id="4" name="Marcador de número de diapositiva 3">
            <a:extLst>
              <a:ext uri="{FF2B5EF4-FFF2-40B4-BE49-F238E27FC236}">
                <a16:creationId xmlns:a16="http://schemas.microsoft.com/office/drawing/2014/main" id="{D38A3114-F3F6-864B-C2A3-F25A9B59DB5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EC16545-DB4A-45F9-B589-8AEF7D6679F6}" type="slidenum">
              <a:t>4</a:t>
            </a:fld>
            <a:endParaRPr lang="es-CO"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dirty="0"/>
          </a:p>
        </p:txBody>
      </p:sp>
      <p:sp>
        <p:nvSpPr>
          <p:cNvPr id="4" name="Marcador de número de diapositiva 3"/>
          <p:cNvSpPr>
            <a:spLocks noGrp="1"/>
          </p:cNvSpPr>
          <p:nvPr>
            <p:ph type="sldNum" sz="quarter" idx="5"/>
          </p:nvPr>
        </p:nvSpPr>
        <p:spPr/>
        <p:txBody>
          <a:bodyPr/>
          <a:lstStyle/>
          <a:p>
            <a:pPr lvl="0"/>
            <a:fld id="{54829324-4B88-4009-BA47-3C7C470EB84F}" type="slidenum">
              <a:rPr lang="es-SV" smtClean="0"/>
              <a:t>29</a:t>
            </a:fld>
            <a:endParaRPr lang="es-SV"/>
          </a:p>
        </p:txBody>
      </p:sp>
    </p:spTree>
    <p:extLst>
      <p:ext uri="{BB962C8B-B14F-4D97-AF65-F5344CB8AC3E}">
        <p14:creationId xmlns:p14="http://schemas.microsoft.com/office/powerpoint/2010/main" val="2391996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C10A20-A1A0-7EE4-163B-98D155929DE8}"/>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s-ES"/>
              <a:t>Haga clic para modificar el estilo de título del patrón</a:t>
            </a:r>
            <a:endParaRPr lang="es-CO"/>
          </a:p>
        </p:txBody>
      </p:sp>
      <p:sp>
        <p:nvSpPr>
          <p:cNvPr id="3" name="Subtítulo 2">
            <a:extLst>
              <a:ext uri="{FF2B5EF4-FFF2-40B4-BE49-F238E27FC236}">
                <a16:creationId xmlns:a16="http://schemas.microsoft.com/office/drawing/2014/main" id="{15BEA755-C70F-BB14-1538-9F777B791568}"/>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CEC120E3-663F-4F67-D0DA-4CCC9E7C7657}"/>
              </a:ext>
            </a:extLst>
          </p:cNvPr>
          <p:cNvSpPr txBox="1">
            <a:spLocks noGrp="1"/>
          </p:cNvSpPr>
          <p:nvPr>
            <p:ph type="dt" sz="half" idx="7"/>
          </p:nvPr>
        </p:nvSpPr>
        <p:spPr/>
        <p:txBody>
          <a:bodyPr/>
          <a:lstStyle>
            <a:lvl1pPr>
              <a:defRPr/>
            </a:lvl1pPr>
          </a:lstStyle>
          <a:p>
            <a:pPr lvl="0"/>
            <a:fld id="{7C907CE8-34F8-4B13-B097-16D58772C85D}" type="datetime1">
              <a:rPr lang="es-CO"/>
              <a:pPr lvl="0"/>
              <a:t>21/08/2025</a:t>
            </a:fld>
            <a:endParaRPr lang="es-CO"/>
          </a:p>
        </p:txBody>
      </p:sp>
      <p:sp>
        <p:nvSpPr>
          <p:cNvPr id="5" name="Marcador de pie de página 4">
            <a:extLst>
              <a:ext uri="{FF2B5EF4-FFF2-40B4-BE49-F238E27FC236}">
                <a16:creationId xmlns:a16="http://schemas.microsoft.com/office/drawing/2014/main" id="{DC82E838-CF87-75EE-D126-A5A35C488C1C}"/>
              </a:ext>
            </a:extLst>
          </p:cNvPr>
          <p:cNvSpPr txBox="1">
            <a:spLocks noGrp="1"/>
          </p:cNvSpPr>
          <p:nvPr>
            <p:ph type="ftr" sz="quarter" idx="9"/>
          </p:nvPr>
        </p:nvSpPr>
        <p:spPr/>
        <p:txBody>
          <a:bodyPr/>
          <a:lstStyle>
            <a:lvl1pPr>
              <a:defRPr/>
            </a:lvl1pPr>
          </a:lstStyle>
          <a:p>
            <a:pPr lvl="0"/>
            <a:endParaRPr lang="es-CO"/>
          </a:p>
        </p:txBody>
      </p:sp>
      <p:sp>
        <p:nvSpPr>
          <p:cNvPr id="6" name="Marcador de número de diapositiva 5">
            <a:extLst>
              <a:ext uri="{FF2B5EF4-FFF2-40B4-BE49-F238E27FC236}">
                <a16:creationId xmlns:a16="http://schemas.microsoft.com/office/drawing/2014/main" id="{CAEE41A0-311B-FDA8-72CA-A17EF946B054}"/>
              </a:ext>
            </a:extLst>
          </p:cNvPr>
          <p:cNvSpPr txBox="1">
            <a:spLocks noGrp="1"/>
          </p:cNvSpPr>
          <p:nvPr>
            <p:ph type="sldNum" sz="quarter" idx="8"/>
          </p:nvPr>
        </p:nvSpPr>
        <p:spPr/>
        <p:txBody>
          <a:bodyPr/>
          <a:lstStyle>
            <a:lvl1pPr>
              <a:defRPr/>
            </a:lvl1pPr>
          </a:lstStyle>
          <a:p>
            <a:pPr lvl="0"/>
            <a:fld id="{E6146127-F68C-4DA8-BD0F-AD3C685876D2}" type="slidenum">
              <a:t>‹Nº›</a:t>
            </a:fld>
            <a:endParaRPr lang="es-CO"/>
          </a:p>
        </p:txBody>
      </p:sp>
    </p:spTree>
    <p:extLst>
      <p:ext uri="{BB962C8B-B14F-4D97-AF65-F5344CB8AC3E}">
        <p14:creationId xmlns:p14="http://schemas.microsoft.com/office/powerpoint/2010/main" val="70308577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354321-75E4-8505-A5DB-9F520E256CC1}"/>
              </a:ext>
            </a:extLst>
          </p:cNvPr>
          <p:cNvSpPr txBox="1">
            <a:spLocks noGrp="1"/>
          </p:cNvSpPr>
          <p:nvPr>
            <p:ph type="title"/>
          </p:nvPr>
        </p:nvSpPr>
        <p:spPr/>
        <p:txBody>
          <a:bodyPr/>
          <a:lstStyle>
            <a:lvl1pPr>
              <a:defRPr/>
            </a:lvl1pPr>
          </a:lstStyle>
          <a:p>
            <a:pPr lvl="0"/>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366CC51-8A96-5D1D-1F52-01CD11C7CFC8}"/>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0F7D845-6084-6B80-62A2-2816DAB91C02}"/>
              </a:ext>
            </a:extLst>
          </p:cNvPr>
          <p:cNvSpPr txBox="1">
            <a:spLocks noGrp="1"/>
          </p:cNvSpPr>
          <p:nvPr>
            <p:ph type="dt" sz="half" idx="7"/>
          </p:nvPr>
        </p:nvSpPr>
        <p:spPr/>
        <p:txBody>
          <a:bodyPr/>
          <a:lstStyle>
            <a:lvl1pPr>
              <a:defRPr/>
            </a:lvl1pPr>
          </a:lstStyle>
          <a:p>
            <a:pPr lvl="0"/>
            <a:fld id="{DEF7078C-F11E-43DF-BDB8-289209E69964}" type="datetime1">
              <a:rPr lang="es-CO"/>
              <a:pPr lvl="0"/>
              <a:t>21/08/2025</a:t>
            </a:fld>
            <a:endParaRPr lang="es-CO"/>
          </a:p>
        </p:txBody>
      </p:sp>
      <p:sp>
        <p:nvSpPr>
          <p:cNvPr id="5" name="Marcador de pie de página 4">
            <a:extLst>
              <a:ext uri="{FF2B5EF4-FFF2-40B4-BE49-F238E27FC236}">
                <a16:creationId xmlns:a16="http://schemas.microsoft.com/office/drawing/2014/main" id="{08F0BC2A-2958-DE83-7CED-F6C76AA76A92}"/>
              </a:ext>
            </a:extLst>
          </p:cNvPr>
          <p:cNvSpPr txBox="1">
            <a:spLocks noGrp="1"/>
          </p:cNvSpPr>
          <p:nvPr>
            <p:ph type="ftr" sz="quarter" idx="9"/>
          </p:nvPr>
        </p:nvSpPr>
        <p:spPr/>
        <p:txBody>
          <a:bodyPr/>
          <a:lstStyle>
            <a:lvl1pPr>
              <a:defRPr/>
            </a:lvl1pPr>
          </a:lstStyle>
          <a:p>
            <a:pPr lvl="0"/>
            <a:endParaRPr lang="es-CO"/>
          </a:p>
        </p:txBody>
      </p:sp>
      <p:sp>
        <p:nvSpPr>
          <p:cNvPr id="6" name="Marcador de número de diapositiva 5">
            <a:extLst>
              <a:ext uri="{FF2B5EF4-FFF2-40B4-BE49-F238E27FC236}">
                <a16:creationId xmlns:a16="http://schemas.microsoft.com/office/drawing/2014/main" id="{35178C2E-1F58-5506-8B9C-43102BA494B9}"/>
              </a:ext>
            </a:extLst>
          </p:cNvPr>
          <p:cNvSpPr txBox="1">
            <a:spLocks noGrp="1"/>
          </p:cNvSpPr>
          <p:nvPr>
            <p:ph type="sldNum" sz="quarter" idx="8"/>
          </p:nvPr>
        </p:nvSpPr>
        <p:spPr/>
        <p:txBody>
          <a:bodyPr/>
          <a:lstStyle>
            <a:lvl1pPr>
              <a:defRPr/>
            </a:lvl1pPr>
          </a:lstStyle>
          <a:p>
            <a:pPr lvl="0"/>
            <a:fld id="{87D147D0-324C-476B-954E-4933B00DC14E}" type="slidenum">
              <a:t>‹Nº›</a:t>
            </a:fld>
            <a:endParaRPr lang="es-CO"/>
          </a:p>
        </p:txBody>
      </p:sp>
    </p:spTree>
    <p:extLst>
      <p:ext uri="{BB962C8B-B14F-4D97-AF65-F5344CB8AC3E}">
        <p14:creationId xmlns:p14="http://schemas.microsoft.com/office/powerpoint/2010/main" val="232731717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7CD6D7-B7B1-AE23-2443-6821AD0F97D2}"/>
              </a:ext>
            </a:extLst>
          </p:cNvPr>
          <p:cNvSpPr txBox="1">
            <a:spLocks noGrp="1"/>
          </p:cNvSpPr>
          <p:nvPr>
            <p:ph type="title"/>
          </p:nvPr>
        </p:nvSpPr>
        <p:spPr>
          <a:xfrm>
            <a:off x="831847" y="1709735"/>
            <a:ext cx="10515600" cy="2852735"/>
          </a:xfrm>
        </p:spPr>
        <p:txBody>
          <a:bodyPr anchor="b"/>
          <a:lstStyle>
            <a:lvl1pPr>
              <a:defRPr sz="6000"/>
            </a:lvl1pPr>
          </a:lstStyle>
          <a:p>
            <a:pPr lvl="0"/>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B0DD9F0-AA7B-EAF3-964C-5BC1024389CB}"/>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F1661E8-D94B-0BE2-8BAF-7D3954645B95}"/>
              </a:ext>
            </a:extLst>
          </p:cNvPr>
          <p:cNvSpPr txBox="1">
            <a:spLocks noGrp="1"/>
          </p:cNvSpPr>
          <p:nvPr>
            <p:ph type="dt" sz="half" idx="7"/>
          </p:nvPr>
        </p:nvSpPr>
        <p:spPr/>
        <p:txBody>
          <a:bodyPr/>
          <a:lstStyle>
            <a:lvl1pPr>
              <a:defRPr/>
            </a:lvl1pPr>
          </a:lstStyle>
          <a:p>
            <a:pPr lvl="0"/>
            <a:fld id="{5D2C243F-ABC2-41DD-AFC1-8DBF33665964}" type="datetime1">
              <a:rPr lang="es-CO"/>
              <a:pPr lvl="0"/>
              <a:t>21/08/2025</a:t>
            </a:fld>
            <a:endParaRPr lang="es-CO"/>
          </a:p>
        </p:txBody>
      </p:sp>
      <p:sp>
        <p:nvSpPr>
          <p:cNvPr id="5" name="Marcador de pie de página 4">
            <a:extLst>
              <a:ext uri="{FF2B5EF4-FFF2-40B4-BE49-F238E27FC236}">
                <a16:creationId xmlns:a16="http://schemas.microsoft.com/office/drawing/2014/main" id="{1FBA3CC8-84DB-A2DE-C3A0-BD9A8D08F4AD}"/>
              </a:ext>
            </a:extLst>
          </p:cNvPr>
          <p:cNvSpPr txBox="1">
            <a:spLocks noGrp="1"/>
          </p:cNvSpPr>
          <p:nvPr>
            <p:ph type="ftr" sz="quarter" idx="9"/>
          </p:nvPr>
        </p:nvSpPr>
        <p:spPr/>
        <p:txBody>
          <a:bodyPr/>
          <a:lstStyle>
            <a:lvl1pPr>
              <a:defRPr/>
            </a:lvl1pPr>
          </a:lstStyle>
          <a:p>
            <a:pPr lvl="0"/>
            <a:endParaRPr lang="es-CO"/>
          </a:p>
        </p:txBody>
      </p:sp>
      <p:sp>
        <p:nvSpPr>
          <p:cNvPr id="6" name="Marcador de número de diapositiva 5">
            <a:extLst>
              <a:ext uri="{FF2B5EF4-FFF2-40B4-BE49-F238E27FC236}">
                <a16:creationId xmlns:a16="http://schemas.microsoft.com/office/drawing/2014/main" id="{28B8BAC9-958C-90A5-9CBC-3E873D4B71B4}"/>
              </a:ext>
            </a:extLst>
          </p:cNvPr>
          <p:cNvSpPr txBox="1">
            <a:spLocks noGrp="1"/>
          </p:cNvSpPr>
          <p:nvPr>
            <p:ph type="sldNum" sz="quarter" idx="8"/>
          </p:nvPr>
        </p:nvSpPr>
        <p:spPr/>
        <p:txBody>
          <a:bodyPr/>
          <a:lstStyle>
            <a:lvl1pPr>
              <a:defRPr/>
            </a:lvl1pPr>
          </a:lstStyle>
          <a:p>
            <a:pPr lvl="0"/>
            <a:fld id="{244A43E8-45CD-4DD5-9D89-1D4C04013486}" type="slidenum">
              <a:t>‹Nº›</a:t>
            </a:fld>
            <a:endParaRPr lang="es-CO"/>
          </a:p>
        </p:txBody>
      </p:sp>
    </p:spTree>
    <p:extLst>
      <p:ext uri="{BB962C8B-B14F-4D97-AF65-F5344CB8AC3E}">
        <p14:creationId xmlns:p14="http://schemas.microsoft.com/office/powerpoint/2010/main" val="216743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7549E9-213A-1CA4-6E11-839D8D2F7240}"/>
              </a:ext>
            </a:extLst>
          </p:cNvPr>
          <p:cNvSpPr txBox="1">
            <a:spLocks noGrp="1"/>
          </p:cNvSpPr>
          <p:nvPr>
            <p:ph type="title"/>
          </p:nvPr>
        </p:nvSpPr>
        <p:spPr/>
        <p:txBody>
          <a:bodyPr/>
          <a:lstStyle>
            <a:lvl1pPr>
              <a:defRPr/>
            </a:lvl1pPr>
          </a:lstStyle>
          <a:p>
            <a:pPr lvl="0"/>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C478FDD-F870-2B7A-6F0C-5F74AB77B01A}"/>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49841BF-CCC2-BCA0-A59F-4CD6B551AFAF}"/>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30FE6107-8469-5A47-426E-3BCD3975CC1A}"/>
              </a:ext>
            </a:extLst>
          </p:cNvPr>
          <p:cNvSpPr txBox="1">
            <a:spLocks noGrp="1"/>
          </p:cNvSpPr>
          <p:nvPr>
            <p:ph type="dt" sz="half" idx="7"/>
          </p:nvPr>
        </p:nvSpPr>
        <p:spPr/>
        <p:txBody>
          <a:bodyPr/>
          <a:lstStyle>
            <a:lvl1pPr>
              <a:defRPr/>
            </a:lvl1pPr>
          </a:lstStyle>
          <a:p>
            <a:pPr lvl="0"/>
            <a:fld id="{F4C3B2DB-A420-4468-AE16-BE6D892EF666}" type="datetime1">
              <a:rPr lang="es-CO"/>
              <a:pPr lvl="0"/>
              <a:t>21/08/2025</a:t>
            </a:fld>
            <a:endParaRPr lang="es-CO"/>
          </a:p>
        </p:txBody>
      </p:sp>
      <p:sp>
        <p:nvSpPr>
          <p:cNvPr id="6" name="Marcador de pie de página 5">
            <a:extLst>
              <a:ext uri="{FF2B5EF4-FFF2-40B4-BE49-F238E27FC236}">
                <a16:creationId xmlns:a16="http://schemas.microsoft.com/office/drawing/2014/main" id="{FD852102-F4E7-8D9E-013C-EAA60FDEF168}"/>
              </a:ext>
            </a:extLst>
          </p:cNvPr>
          <p:cNvSpPr txBox="1">
            <a:spLocks noGrp="1"/>
          </p:cNvSpPr>
          <p:nvPr>
            <p:ph type="ftr" sz="quarter" idx="9"/>
          </p:nvPr>
        </p:nvSpPr>
        <p:spPr/>
        <p:txBody>
          <a:bodyPr/>
          <a:lstStyle>
            <a:lvl1pPr>
              <a:defRPr/>
            </a:lvl1pPr>
          </a:lstStyle>
          <a:p>
            <a:pPr lvl="0"/>
            <a:endParaRPr lang="es-CO"/>
          </a:p>
        </p:txBody>
      </p:sp>
      <p:sp>
        <p:nvSpPr>
          <p:cNvPr id="7" name="Marcador de número de diapositiva 6">
            <a:extLst>
              <a:ext uri="{FF2B5EF4-FFF2-40B4-BE49-F238E27FC236}">
                <a16:creationId xmlns:a16="http://schemas.microsoft.com/office/drawing/2014/main" id="{E8839049-7A92-2683-8F55-F49336A96F0F}"/>
              </a:ext>
            </a:extLst>
          </p:cNvPr>
          <p:cNvSpPr txBox="1">
            <a:spLocks noGrp="1"/>
          </p:cNvSpPr>
          <p:nvPr>
            <p:ph type="sldNum" sz="quarter" idx="8"/>
          </p:nvPr>
        </p:nvSpPr>
        <p:spPr/>
        <p:txBody>
          <a:bodyPr/>
          <a:lstStyle>
            <a:lvl1pPr>
              <a:defRPr/>
            </a:lvl1pPr>
          </a:lstStyle>
          <a:p>
            <a:pPr lvl="0"/>
            <a:fld id="{F317710B-6CE3-4CD4-A2BF-316BC067BD06}" type="slidenum">
              <a:t>‹Nº›</a:t>
            </a:fld>
            <a:endParaRPr lang="es-CO"/>
          </a:p>
        </p:txBody>
      </p:sp>
    </p:spTree>
    <p:extLst>
      <p:ext uri="{BB962C8B-B14F-4D97-AF65-F5344CB8AC3E}">
        <p14:creationId xmlns:p14="http://schemas.microsoft.com/office/powerpoint/2010/main" val="3061098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2A9904-D6BF-A3FC-B90F-54B4A60DEAF2}"/>
              </a:ext>
            </a:extLst>
          </p:cNvPr>
          <p:cNvSpPr txBox="1">
            <a:spLocks noGrp="1"/>
          </p:cNvSpPr>
          <p:nvPr>
            <p:ph type="title"/>
          </p:nvPr>
        </p:nvSpPr>
        <p:spPr>
          <a:xfrm>
            <a:off x="839784" y="365129"/>
            <a:ext cx="10515600" cy="1325559"/>
          </a:xfrm>
        </p:spPr>
        <p:txBody>
          <a:bodyPr/>
          <a:lstStyle>
            <a:lvl1pPr>
              <a:defRPr/>
            </a:lvl1pPr>
          </a:lstStyle>
          <a:p>
            <a:pPr lvl="0"/>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C6EEA83-4CC2-D32A-3F4B-EADC9FB5EA32}"/>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701089D-2D07-13FA-E852-3AAE9F0F1D82}"/>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B56D1A6-D8A9-DBD6-7DFD-33FF80716505}"/>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D3F3-1F9F-E334-02C6-9D63707ED2C4}"/>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958CA2C-07CC-1F67-C534-ECAFA74FD879}"/>
              </a:ext>
            </a:extLst>
          </p:cNvPr>
          <p:cNvSpPr txBox="1">
            <a:spLocks noGrp="1"/>
          </p:cNvSpPr>
          <p:nvPr>
            <p:ph type="dt" sz="half" idx="7"/>
          </p:nvPr>
        </p:nvSpPr>
        <p:spPr/>
        <p:txBody>
          <a:bodyPr/>
          <a:lstStyle>
            <a:lvl1pPr>
              <a:defRPr/>
            </a:lvl1pPr>
          </a:lstStyle>
          <a:p>
            <a:pPr lvl="0"/>
            <a:fld id="{4C406E17-E33F-4CA3-89FD-FDE6AFBF9B35}" type="datetime1">
              <a:rPr lang="es-CO"/>
              <a:pPr lvl="0"/>
              <a:t>21/08/2025</a:t>
            </a:fld>
            <a:endParaRPr lang="es-CO"/>
          </a:p>
        </p:txBody>
      </p:sp>
      <p:sp>
        <p:nvSpPr>
          <p:cNvPr id="8" name="Marcador de pie de página 7">
            <a:extLst>
              <a:ext uri="{FF2B5EF4-FFF2-40B4-BE49-F238E27FC236}">
                <a16:creationId xmlns:a16="http://schemas.microsoft.com/office/drawing/2014/main" id="{3426E4F8-D721-8EBA-AA0A-75911DD7CB4F}"/>
              </a:ext>
            </a:extLst>
          </p:cNvPr>
          <p:cNvSpPr txBox="1">
            <a:spLocks noGrp="1"/>
          </p:cNvSpPr>
          <p:nvPr>
            <p:ph type="ftr" sz="quarter" idx="9"/>
          </p:nvPr>
        </p:nvSpPr>
        <p:spPr/>
        <p:txBody>
          <a:bodyPr/>
          <a:lstStyle>
            <a:lvl1pPr>
              <a:defRPr/>
            </a:lvl1pPr>
          </a:lstStyle>
          <a:p>
            <a:pPr lvl="0"/>
            <a:endParaRPr lang="es-CO"/>
          </a:p>
        </p:txBody>
      </p:sp>
      <p:sp>
        <p:nvSpPr>
          <p:cNvPr id="9" name="Marcador de número de diapositiva 8">
            <a:extLst>
              <a:ext uri="{FF2B5EF4-FFF2-40B4-BE49-F238E27FC236}">
                <a16:creationId xmlns:a16="http://schemas.microsoft.com/office/drawing/2014/main" id="{2BC4B935-EA9D-9B4B-03C8-5CE45587BD6F}"/>
              </a:ext>
            </a:extLst>
          </p:cNvPr>
          <p:cNvSpPr txBox="1">
            <a:spLocks noGrp="1"/>
          </p:cNvSpPr>
          <p:nvPr>
            <p:ph type="sldNum" sz="quarter" idx="8"/>
          </p:nvPr>
        </p:nvSpPr>
        <p:spPr/>
        <p:txBody>
          <a:bodyPr/>
          <a:lstStyle>
            <a:lvl1pPr>
              <a:defRPr/>
            </a:lvl1pPr>
          </a:lstStyle>
          <a:p>
            <a:pPr lvl="0"/>
            <a:fld id="{6B668B4F-B846-4B07-B5CF-BA69B7ABB23C}" type="slidenum">
              <a:t>‹Nº›</a:t>
            </a:fld>
            <a:endParaRPr lang="es-CO"/>
          </a:p>
        </p:txBody>
      </p:sp>
    </p:spTree>
    <p:extLst>
      <p:ext uri="{BB962C8B-B14F-4D97-AF65-F5344CB8AC3E}">
        <p14:creationId xmlns:p14="http://schemas.microsoft.com/office/powerpoint/2010/main" val="2279952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AD9B91-74F8-3EDB-F883-9917548608A2}"/>
              </a:ext>
            </a:extLst>
          </p:cNvPr>
          <p:cNvSpPr txBox="1">
            <a:spLocks noGrp="1"/>
          </p:cNvSpPr>
          <p:nvPr>
            <p:ph type="title"/>
          </p:nvPr>
        </p:nvSpPr>
        <p:spPr/>
        <p:txBody>
          <a:bodyPr/>
          <a:lstStyle>
            <a:lvl1pPr>
              <a:defRPr/>
            </a:lvl1pPr>
          </a:lstStyle>
          <a:p>
            <a:pPr lvl="0"/>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5758185A-D5A0-5DCD-B823-916D7386911E}"/>
              </a:ext>
            </a:extLst>
          </p:cNvPr>
          <p:cNvSpPr txBox="1">
            <a:spLocks noGrp="1"/>
          </p:cNvSpPr>
          <p:nvPr>
            <p:ph type="dt" sz="half" idx="7"/>
          </p:nvPr>
        </p:nvSpPr>
        <p:spPr/>
        <p:txBody>
          <a:bodyPr/>
          <a:lstStyle>
            <a:lvl1pPr>
              <a:defRPr/>
            </a:lvl1pPr>
          </a:lstStyle>
          <a:p>
            <a:pPr lvl="0"/>
            <a:fld id="{809268F2-1EAC-4447-B1EC-E974BEEF35C9}" type="datetime1">
              <a:rPr lang="es-CO"/>
              <a:pPr lvl="0"/>
              <a:t>21/08/2025</a:t>
            </a:fld>
            <a:endParaRPr lang="es-CO"/>
          </a:p>
        </p:txBody>
      </p:sp>
      <p:sp>
        <p:nvSpPr>
          <p:cNvPr id="4" name="Marcador de pie de página 3">
            <a:extLst>
              <a:ext uri="{FF2B5EF4-FFF2-40B4-BE49-F238E27FC236}">
                <a16:creationId xmlns:a16="http://schemas.microsoft.com/office/drawing/2014/main" id="{D3719420-13FE-F3F5-E20B-447837785867}"/>
              </a:ext>
            </a:extLst>
          </p:cNvPr>
          <p:cNvSpPr txBox="1">
            <a:spLocks noGrp="1"/>
          </p:cNvSpPr>
          <p:nvPr>
            <p:ph type="ftr" sz="quarter" idx="9"/>
          </p:nvPr>
        </p:nvSpPr>
        <p:spPr/>
        <p:txBody>
          <a:bodyPr/>
          <a:lstStyle>
            <a:lvl1pPr>
              <a:defRPr/>
            </a:lvl1pPr>
          </a:lstStyle>
          <a:p>
            <a:pPr lvl="0"/>
            <a:endParaRPr lang="es-CO"/>
          </a:p>
        </p:txBody>
      </p:sp>
      <p:sp>
        <p:nvSpPr>
          <p:cNvPr id="5" name="Marcador de número de diapositiva 4">
            <a:extLst>
              <a:ext uri="{FF2B5EF4-FFF2-40B4-BE49-F238E27FC236}">
                <a16:creationId xmlns:a16="http://schemas.microsoft.com/office/drawing/2014/main" id="{7EA10FDA-91B8-AE53-63F2-BE03C98ECE24}"/>
              </a:ext>
            </a:extLst>
          </p:cNvPr>
          <p:cNvSpPr txBox="1">
            <a:spLocks noGrp="1"/>
          </p:cNvSpPr>
          <p:nvPr>
            <p:ph type="sldNum" sz="quarter" idx="8"/>
          </p:nvPr>
        </p:nvSpPr>
        <p:spPr/>
        <p:txBody>
          <a:bodyPr/>
          <a:lstStyle>
            <a:lvl1pPr>
              <a:defRPr/>
            </a:lvl1pPr>
          </a:lstStyle>
          <a:p>
            <a:pPr lvl="0"/>
            <a:fld id="{22D1EA86-21DB-43E9-8E13-CB0FAEA9B530}" type="slidenum">
              <a:t>‹Nº›</a:t>
            </a:fld>
            <a:endParaRPr lang="es-CO"/>
          </a:p>
        </p:txBody>
      </p:sp>
    </p:spTree>
    <p:extLst>
      <p:ext uri="{BB962C8B-B14F-4D97-AF65-F5344CB8AC3E}">
        <p14:creationId xmlns:p14="http://schemas.microsoft.com/office/powerpoint/2010/main" val="319634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D5AFF0C-3669-F70C-8642-38782278B9CA}"/>
              </a:ext>
            </a:extLst>
          </p:cNvPr>
          <p:cNvSpPr txBox="1">
            <a:spLocks noGrp="1"/>
          </p:cNvSpPr>
          <p:nvPr>
            <p:ph type="dt" sz="half" idx="7"/>
          </p:nvPr>
        </p:nvSpPr>
        <p:spPr/>
        <p:txBody>
          <a:bodyPr/>
          <a:lstStyle>
            <a:lvl1pPr>
              <a:defRPr/>
            </a:lvl1pPr>
          </a:lstStyle>
          <a:p>
            <a:pPr lvl="0"/>
            <a:fld id="{B6577A26-30D5-4BCE-BF21-A9A2056CA6BE}" type="datetime1">
              <a:rPr lang="es-CO"/>
              <a:pPr lvl="0"/>
              <a:t>21/08/2025</a:t>
            </a:fld>
            <a:endParaRPr lang="es-CO"/>
          </a:p>
        </p:txBody>
      </p:sp>
      <p:sp>
        <p:nvSpPr>
          <p:cNvPr id="3" name="Marcador de pie de página 2">
            <a:extLst>
              <a:ext uri="{FF2B5EF4-FFF2-40B4-BE49-F238E27FC236}">
                <a16:creationId xmlns:a16="http://schemas.microsoft.com/office/drawing/2014/main" id="{F8D90138-6807-77D9-774B-56EFEA198662}"/>
              </a:ext>
            </a:extLst>
          </p:cNvPr>
          <p:cNvSpPr txBox="1">
            <a:spLocks noGrp="1"/>
          </p:cNvSpPr>
          <p:nvPr>
            <p:ph type="ftr" sz="quarter" idx="9"/>
          </p:nvPr>
        </p:nvSpPr>
        <p:spPr/>
        <p:txBody>
          <a:bodyPr/>
          <a:lstStyle>
            <a:lvl1pPr>
              <a:defRPr/>
            </a:lvl1pPr>
          </a:lstStyle>
          <a:p>
            <a:pPr lvl="0"/>
            <a:endParaRPr lang="es-CO"/>
          </a:p>
        </p:txBody>
      </p:sp>
      <p:sp>
        <p:nvSpPr>
          <p:cNvPr id="4" name="Marcador de número de diapositiva 3">
            <a:extLst>
              <a:ext uri="{FF2B5EF4-FFF2-40B4-BE49-F238E27FC236}">
                <a16:creationId xmlns:a16="http://schemas.microsoft.com/office/drawing/2014/main" id="{207203EB-45A0-3585-951C-D515D29332DD}"/>
              </a:ext>
            </a:extLst>
          </p:cNvPr>
          <p:cNvSpPr txBox="1">
            <a:spLocks noGrp="1"/>
          </p:cNvSpPr>
          <p:nvPr>
            <p:ph type="sldNum" sz="quarter" idx="8"/>
          </p:nvPr>
        </p:nvSpPr>
        <p:spPr/>
        <p:txBody>
          <a:bodyPr/>
          <a:lstStyle>
            <a:lvl1pPr>
              <a:defRPr/>
            </a:lvl1pPr>
          </a:lstStyle>
          <a:p>
            <a:pPr lvl="0"/>
            <a:fld id="{0C421C85-6C0F-4B95-B539-09EF948B73BA}" type="slidenum">
              <a:t>‹Nº›</a:t>
            </a:fld>
            <a:endParaRPr lang="es-CO"/>
          </a:p>
        </p:txBody>
      </p:sp>
    </p:spTree>
    <p:extLst>
      <p:ext uri="{BB962C8B-B14F-4D97-AF65-F5344CB8AC3E}">
        <p14:creationId xmlns:p14="http://schemas.microsoft.com/office/powerpoint/2010/main" val="2666450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C403E8-72DB-0F68-1A08-08134B09BB49}"/>
              </a:ext>
            </a:extLst>
          </p:cNvPr>
          <p:cNvSpPr txBox="1">
            <a:spLocks noGrp="1"/>
          </p:cNvSpPr>
          <p:nvPr>
            <p:ph type="title"/>
          </p:nvPr>
        </p:nvSpPr>
        <p:spPr>
          <a:xfrm>
            <a:off x="839784" y="457200"/>
            <a:ext cx="3932240" cy="1600200"/>
          </a:xfrm>
        </p:spPr>
        <p:txBody>
          <a:bodyPr anchor="b"/>
          <a:lstStyle>
            <a:lvl1pPr>
              <a:defRPr sz="3200"/>
            </a:lvl1pPr>
          </a:lstStyle>
          <a:p>
            <a:pPr lvl="0"/>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5EDC804-DC0E-163B-B43F-27273A47B351}"/>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22BA806F-7C89-E88E-2C30-6B4A1E759534}"/>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9B2671A-6FFD-B848-BF14-749C75306DCF}"/>
              </a:ext>
            </a:extLst>
          </p:cNvPr>
          <p:cNvSpPr txBox="1">
            <a:spLocks noGrp="1"/>
          </p:cNvSpPr>
          <p:nvPr>
            <p:ph type="dt" sz="half" idx="7"/>
          </p:nvPr>
        </p:nvSpPr>
        <p:spPr/>
        <p:txBody>
          <a:bodyPr/>
          <a:lstStyle>
            <a:lvl1pPr>
              <a:defRPr/>
            </a:lvl1pPr>
          </a:lstStyle>
          <a:p>
            <a:pPr lvl="0"/>
            <a:fld id="{C44795DA-493A-46C8-A2B7-DD211236453B}" type="datetime1">
              <a:rPr lang="es-CO"/>
              <a:pPr lvl="0"/>
              <a:t>21/08/2025</a:t>
            </a:fld>
            <a:endParaRPr lang="es-CO"/>
          </a:p>
        </p:txBody>
      </p:sp>
      <p:sp>
        <p:nvSpPr>
          <p:cNvPr id="6" name="Marcador de pie de página 5">
            <a:extLst>
              <a:ext uri="{FF2B5EF4-FFF2-40B4-BE49-F238E27FC236}">
                <a16:creationId xmlns:a16="http://schemas.microsoft.com/office/drawing/2014/main" id="{F5624433-E7FE-8FD6-5D9A-28F395ED0829}"/>
              </a:ext>
            </a:extLst>
          </p:cNvPr>
          <p:cNvSpPr txBox="1">
            <a:spLocks noGrp="1"/>
          </p:cNvSpPr>
          <p:nvPr>
            <p:ph type="ftr" sz="quarter" idx="9"/>
          </p:nvPr>
        </p:nvSpPr>
        <p:spPr/>
        <p:txBody>
          <a:bodyPr/>
          <a:lstStyle>
            <a:lvl1pPr>
              <a:defRPr/>
            </a:lvl1pPr>
          </a:lstStyle>
          <a:p>
            <a:pPr lvl="0"/>
            <a:endParaRPr lang="es-CO"/>
          </a:p>
        </p:txBody>
      </p:sp>
      <p:sp>
        <p:nvSpPr>
          <p:cNvPr id="7" name="Marcador de número de diapositiva 6">
            <a:extLst>
              <a:ext uri="{FF2B5EF4-FFF2-40B4-BE49-F238E27FC236}">
                <a16:creationId xmlns:a16="http://schemas.microsoft.com/office/drawing/2014/main" id="{790B10DA-A03E-C244-9EC1-FDA160319126}"/>
              </a:ext>
            </a:extLst>
          </p:cNvPr>
          <p:cNvSpPr txBox="1">
            <a:spLocks noGrp="1"/>
          </p:cNvSpPr>
          <p:nvPr>
            <p:ph type="sldNum" sz="quarter" idx="8"/>
          </p:nvPr>
        </p:nvSpPr>
        <p:spPr/>
        <p:txBody>
          <a:bodyPr/>
          <a:lstStyle>
            <a:lvl1pPr>
              <a:defRPr/>
            </a:lvl1pPr>
          </a:lstStyle>
          <a:p>
            <a:pPr lvl="0"/>
            <a:fld id="{6B1DC463-E228-4360-B4A8-216F340C8E8A}" type="slidenum">
              <a:t>‹Nº›</a:t>
            </a:fld>
            <a:endParaRPr lang="es-CO"/>
          </a:p>
        </p:txBody>
      </p:sp>
    </p:spTree>
    <p:extLst>
      <p:ext uri="{BB962C8B-B14F-4D97-AF65-F5344CB8AC3E}">
        <p14:creationId xmlns:p14="http://schemas.microsoft.com/office/powerpoint/2010/main" val="1136640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E689F5-32C2-AFC5-1E13-1A3B6B707D5D}"/>
              </a:ext>
            </a:extLst>
          </p:cNvPr>
          <p:cNvSpPr txBox="1">
            <a:spLocks noGrp="1"/>
          </p:cNvSpPr>
          <p:nvPr>
            <p:ph type="title"/>
          </p:nvPr>
        </p:nvSpPr>
        <p:spPr>
          <a:xfrm>
            <a:off x="839784" y="457200"/>
            <a:ext cx="3932240" cy="1600200"/>
          </a:xfrm>
        </p:spPr>
        <p:txBody>
          <a:bodyPr anchor="b"/>
          <a:lstStyle>
            <a:lvl1pPr>
              <a:defRPr sz="3200"/>
            </a:lvl1pPr>
          </a:lstStyle>
          <a:p>
            <a:pPr lvl="0"/>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CABB0DC8-7798-CEE6-011B-41667A49E3A3}"/>
              </a:ext>
            </a:extLst>
          </p:cNvPr>
          <p:cNvSpPr txBox="1">
            <a:spLocks noGrp="1"/>
          </p:cNvSpPr>
          <p:nvPr>
            <p:ph type="pic" idx="1"/>
          </p:nvPr>
        </p:nvSpPr>
        <p:spPr>
          <a:xfrm>
            <a:off x="5183184" y="987423"/>
            <a:ext cx="6172200" cy="4873623"/>
          </a:xfrm>
        </p:spPr>
        <p:txBody>
          <a:bodyPr/>
          <a:lstStyle>
            <a:lvl1pPr marL="0" indent="0">
              <a:buNone/>
              <a:defRPr lang="es-CO" sz="3200"/>
            </a:lvl1pPr>
          </a:lstStyle>
          <a:p>
            <a:pPr lvl="0"/>
            <a:endParaRPr lang="es-CO"/>
          </a:p>
        </p:txBody>
      </p:sp>
      <p:sp>
        <p:nvSpPr>
          <p:cNvPr id="4" name="Marcador de texto 3">
            <a:extLst>
              <a:ext uri="{FF2B5EF4-FFF2-40B4-BE49-F238E27FC236}">
                <a16:creationId xmlns:a16="http://schemas.microsoft.com/office/drawing/2014/main" id="{8B3FC800-DC9C-F9D3-5844-DC86544DE762}"/>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96CAE5B-DFFE-9949-0EC6-DB44ED390084}"/>
              </a:ext>
            </a:extLst>
          </p:cNvPr>
          <p:cNvSpPr txBox="1">
            <a:spLocks noGrp="1"/>
          </p:cNvSpPr>
          <p:nvPr>
            <p:ph type="dt" sz="half" idx="7"/>
          </p:nvPr>
        </p:nvSpPr>
        <p:spPr/>
        <p:txBody>
          <a:bodyPr/>
          <a:lstStyle>
            <a:lvl1pPr>
              <a:defRPr/>
            </a:lvl1pPr>
          </a:lstStyle>
          <a:p>
            <a:pPr lvl="0"/>
            <a:fld id="{6BACBB0E-520C-4EBE-A366-79C6AA36CFC2}" type="datetime1">
              <a:rPr lang="es-CO"/>
              <a:pPr lvl="0"/>
              <a:t>21/08/2025</a:t>
            </a:fld>
            <a:endParaRPr lang="es-CO"/>
          </a:p>
        </p:txBody>
      </p:sp>
      <p:sp>
        <p:nvSpPr>
          <p:cNvPr id="6" name="Marcador de pie de página 5">
            <a:extLst>
              <a:ext uri="{FF2B5EF4-FFF2-40B4-BE49-F238E27FC236}">
                <a16:creationId xmlns:a16="http://schemas.microsoft.com/office/drawing/2014/main" id="{73FD9758-B175-5F10-F583-58417B15B501}"/>
              </a:ext>
            </a:extLst>
          </p:cNvPr>
          <p:cNvSpPr txBox="1">
            <a:spLocks noGrp="1"/>
          </p:cNvSpPr>
          <p:nvPr>
            <p:ph type="ftr" sz="quarter" idx="9"/>
          </p:nvPr>
        </p:nvSpPr>
        <p:spPr/>
        <p:txBody>
          <a:bodyPr/>
          <a:lstStyle>
            <a:lvl1pPr>
              <a:defRPr/>
            </a:lvl1pPr>
          </a:lstStyle>
          <a:p>
            <a:pPr lvl="0"/>
            <a:endParaRPr lang="es-CO"/>
          </a:p>
        </p:txBody>
      </p:sp>
      <p:sp>
        <p:nvSpPr>
          <p:cNvPr id="7" name="Marcador de número de diapositiva 6">
            <a:extLst>
              <a:ext uri="{FF2B5EF4-FFF2-40B4-BE49-F238E27FC236}">
                <a16:creationId xmlns:a16="http://schemas.microsoft.com/office/drawing/2014/main" id="{CD0D6C8A-0E49-A008-41C6-7AD1ABD63B24}"/>
              </a:ext>
            </a:extLst>
          </p:cNvPr>
          <p:cNvSpPr txBox="1">
            <a:spLocks noGrp="1"/>
          </p:cNvSpPr>
          <p:nvPr>
            <p:ph type="sldNum" sz="quarter" idx="8"/>
          </p:nvPr>
        </p:nvSpPr>
        <p:spPr/>
        <p:txBody>
          <a:bodyPr/>
          <a:lstStyle>
            <a:lvl1pPr>
              <a:defRPr/>
            </a:lvl1pPr>
          </a:lstStyle>
          <a:p>
            <a:pPr lvl="0"/>
            <a:fld id="{891A6505-CBC3-4ABD-B9A4-9EB32C5EF490}" type="slidenum">
              <a:t>‹Nº›</a:t>
            </a:fld>
            <a:endParaRPr lang="es-CO"/>
          </a:p>
        </p:txBody>
      </p:sp>
    </p:spTree>
    <p:extLst>
      <p:ext uri="{BB962C8B-B14F-4D97-AF65-F5344CB8AC3E}">
        <p14:creationId xmlns:p14="http://schemas.microsoft.com/office/powerpoint/2010/main" val="228741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BAA573-8B0E-3277-5D29-1DE2A3B58EDE}"/>
              </a:ext>
            </a:extLst>
          </p:cNvPr>
          <p:cNvSpPr txBox="1">
            <a:spLocks noGrp="1"/>
          </p:cNvSpPr>
          <p:nvPr>
            <p:ph type="title"/>
          </p:nvPr>
        </p:nvSpPr>
        <p:spPr/>
        <p:txBody>
          <a:bodyPr/>
          <a:lstStyle>
            <a:lvl1pPr>
              <a:defRPr/>
            </a:lvl1pPr>
          </a:lstStyle>
          <a:p>
            <a:pPr lvl="0"/>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1438EBA7-F1E7-6341-FFB0-3A48F8BA57D4}"/>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7898E51-6DD6-CFCC-26C7-C60210BB0F8A}"/>
              </a:ext>
            </a:extLst>
          </p:cNvPr>
          <p:cNvSpPr txBox="1">
            <a:spLocks noGrp="1"/>
          </p:cNvSpPr>
          <p:nvPr>
            <p:ph type="dt" sz="half" idx="7"/>
          </p:nvPr>
        </p:nvSpPr>
        <p:spPr/>
        <p:txBody>
          <a:bodyPr/>
          <a:lstStyle>
            <a:lvl1pPr>
              <a:defRPr/>
            </a:lvl1pPr>
          </a:lstStyle>
          <a:p>
            <a:pPr lvl="0"/>
            <a:fld id="{4D0DDE3C-EEA5-4573-B80B-259DCEAC7860}" type="datetime1">
              <a:rPr lang="es-CO"/>
              <a:pPr lvl="0"/>
              <a:t>21/08/2025</a:t>
            </a:fld>
            <a:endParaRPr lang="es-CO"/>
          </a:p>
        </p:txBody>
      </p:sp>
      <p:sp>
        <p:nvSpPr>
          <p:cNvPr id="5" name="Marcador de pie de página 4">
            <a:extLst>
              <a:ext uri="{FF2B5EF4-FFF2-40B4-BE49-F238E27FC236}">
                <a16:creationId xmlns:a16="http://schemas.microsoft.com/office/drawing/2014/main" id="{EE3D09AB-AFD6-7E2D-7B4D-EF733D50CAB5}"/>
              </a:ext>
            </a:extLst>
          </p:cNvPr>
          <p:cNvSpPr txBox="1">
            <a:spLocks noGrp="1"/>
          </p:cNvSpPr>
          <p:nvPr>
            <p:ph type="ftr" sz="quarter" idx="9"/>
          </p:nvPr>
        </p:nvSpPr>
        <p:spPr/>
        <p:txBody>
          <a:bodyPr/>
          <a:lstStyle>
            <a:lvl1pPr>
              <a:defRPr/>
            </a:lvl1pPr>
          </a:lstStyle>
          <a:p>
            <a:pPr lvl="0"/>
            <a:endParaRPr lang="es-CO"/>
          </a:p>
        </p:txBody>
      </p:sp>
      <p:sp>
        <p:nvSpPr>
          <p:cNvPr id="6" name="Marcador de número de diapositiva 5">
            <a:extLst>
              <a:ext uri="{FF2B5EF4-FFF2-40B4-BE49-F238E27FC236}">
                <a16:creationId xmlns:a16="http://schemas.microsoft.com/office/drawing/2014/main" id="{3296F607-EFB3-CE1F-2F12-CAA0E3F67920}"/>
              </a:ext>
            </a:extLst>
          </p:cNvPr>
          <p:cNvSpPr txBox="1">
            <a:spLocks noGrp="1"/>
          </p:cNvSpPr>
          <p:nvPr>
            <p:ph type="sldNum" sz="quarter" idx="8"/>
          </p:nvPr>
        </p:nvSpPr>
        <p:spPr/>
        <p:txBody>
          <a:bodyPr/>
          <a:lstStyle>
            <a:lvl1pPr>
              <a:defRPr/>
            </a:lvl1pPr>
          </a:lstStyle>
          <a:p>
            <a:pPr lvl="0"/>
            <a:fld id="{8C1F62E2-A7DA-4DCB-8028-2F6BFBE50B69}" type="slidenum">
              <a:t>‹Nº›</a:t>
            </a:fld>
            <a:endParaRPr lang="es-CO"/>
          </a:p>
        </p:txBody>
      </p:sp>
    </p:spTree>
    <p:extLst>
      <p:ext uri="{BB962C8B-B14F-4D97-AF65-F5344CB8AC3E}">
        <p14:creationId xmlns:p14="http://schemas.microsoft.com/office/powerpoint/2010/main" val="1579948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AB2E4CA-543F-9EA5-132F-04243C8A84C1}"/>
              </a:ext>
            </a:extLst>
          </p:cNvPr>
          <p:cNvSpPr txBox="1">
            <a:spLocks noGrp="1"/>
          </p:cNvSpPr>
          <p:nvPr>
            <p:ph type="title" orient="vert"/>
          </p:nvPr>
        </p:nvSpPr>
        <p:spPr>
          <a:xfrm>
            <a:off x="8724903" y="365129"/>
            <a:ext cx="2628899" cy="5811834"/>
          </a:xfrm>
        </p:spPr>
        <p:txBody>
          <a:bodyPr vert="eaVert"/>
          <a:lstStyle>
            <a:lvl1pPr>
              <a:defRPr/>
            </a:lvl1pPr>
          </a:lstStyle>
          <a:p>
            <a:pPr lvl="0"/>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180A2DC1-911D-7889-16A6-886A44D139EC}"/>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95DA64E-CD73-8A34-550C-0100F4F66EBB}"/>
              </a:ext>
            </a:extLst>
          </p:cNvPr>
          <p:cNvSpPr txBox="1">
            <a:spLocks noGrp="1"/>
          </p:cNvSpPr>
          <p:nvPr>
            <p:ph type="dt" sz="half" idx="7"/>
          </p:nvPr>
        </p:nvSpPr>
        <p:spPr/>
        <p:txBody>
          <a:bodyPr/>
          <a:lstStyle>
            <a:lvl1pPr>
              <a:defRPr/>
            </a:lvl1pPr>
          </a:lstStyle>
          <a:p>
            <a:pPr lvl="0"/>
            <a:fld id="{4EEAAF39-0458-4F2D-8862-99D745D22743}" type="datetime1">
              <a:rPr lang="es-CO"/>
              <a:pPr lvl="0"/>
              <a:t>21/08/2025</a:t>
            </a:fld>
            <a:endParaRPr lang="es-CO"/>
          </a:p>
        </p:txBody>
      </p:sp>
      <p:sp>
        <p:nvSpPr>
          <p:cNvPr id="5" name="Marcador de pie de página 4">
            <a:extLst>
              <a:ext uri="{FF2B5EF4-FFF2-40B4-BE49-F238E27FC236}">
                <a16:creationId xmlns:a16="http://schemas.microsoft.com/office/drawing/2014/main" id="{ACE0899B-A013-ACE1-503D-0015ABD2D0CE}"/>
              </a:ext>
            </a:extLst>
          </p:cNvPr>
          <p:cNvSpPr txBox="1">
            <a:spLocks noGrp="1"/>
          </p:cNvSpPr>
          <p:nvPr>
            <p:ph type="ftr" sz="quarter" idx="9"/>
          </p:nvPr>
        </p:nvSpPr>
        <p:spPr/>
        <p:txBody>
          <a:bodyPr/>
          <a:lstStyle>
            <a:lvl1pPr>
              <a:defRPr/>
            </a:lvl1pPr>
          </a:lstStyle>
          <a:p>
            <a:pPr lvl="0"/>
            <a:endParaRPr lang="es-CO"/>
          </a:p>
        </p:txBody>
      </p:sp>
      <p:sp>
        <p:nvSpPr>
          <p:cNvPr id="6" name="Marcador de número de diapositiva 5">
            <a:extLst>
              <a:ext uri="{FF2B5EF4-FFF2-40B4-BE49-F238E27FC236}">
                <a16:creationId xmlns:a16="http://schemas.microsoft.com/office/drawing/2014/main" id="{2D5BAC2A-E3CF-7FB9-D197-A4F060BED7FD}"/>
              </a:ext>
            </a:extLst>
          </p:cNvPr>
          <p:cNvSpPr txBox="1">
            <a:spLocks noGrp="1"/>
          </p:cNvSpPr>
          <p:nvPr>
            <p:ph type="sldNum" sz="quarter" idx="8"/>
          </p:nvPr>
        </p:nvSpPr>
        <p:spPr/>
        <p:txBody>
          <a:bodyPr/>
          <a:lstStyle>
            <a:lvl1pPr>
              <a:defRPr/>
            </a:lvl1pPr>
          </a:lstStyle>
          <a:p>
            <a:pPr lvl="0"/>
            <a:fld id="{8C21D765-8545-46C0-8B85-ADC5D2DA32A8}" type="slidenum">
              <a:t>‹Nº›</a:t>
            </a:fld>
            <a:endParaRPr lang="es-CO"/>
          </a:p>
        </p:txBody>
      </p:sp>
    </p:spTree>
    <p:extLst>
      <p:ext uri="{BB962C8B-B14F-4D97-AF65-F5344CB8AC3E}">
        <p14:creationId xmlns:p14="http://schemas.microsoft.com/office/powerpoint/2010/main" val="331397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1DD4B-ADA1-67D6-480A-8DEBB7B54E2A}"/>
              </a:ext>
            </a:extLst>
          </p:cNvPr>
          <p:cNvSpPr txBox="1">
            <a:spLocks noGrp="1"/>
          </p:cNvSpPr>
          <p:nvPr>
            <p:ph type="ctrTitle"/>
          </p:nvPr>
        </p:nvSpPr>
        <p:spPr>
          <a:xfrm>
            <a:off x="457200" y="1420282"/>
            <a:ext cx="5181603" cy="980017"/>
          </a:xfrm>
        </p:spPr>
        <p:txBody>
          <a:bodyPr/>
          <a:lstStyle>
            <a:lvl1pPr>
              <a:defRPr/>
            </a:lvl1pPr>
          </a:lstStyle>
          <a:p>
            <a:pPr lvl="0"/>
            <a:r>
              <a:rPr lang="en-US"/>
              <a:t>Click to edit Master title style</a:t>
            </a:r>
          </a:p>
        </p:txBody>
      </p:sp>
      <p:sp>
        <p:nvSpPr>
          <p:cNvPr id="3" name="Subtitle 2">
            <a:extLst>
              <a:ext uri="{FF2B5EF4-FFF2-40B4-BE49-F238E27FC236}">
                <a16:creationId xmlns:a16="http://schemas.microsoft.com/office/drawing/2014/main" id="{B4C2EDB2-2706-172D-253F-47485733DD7E}"/>
              </a:ext>
            </a:extLst>
          </p:cNvPr>
          <p:cNvSpPr txBox="1">
            <a:spLocks noGrp="1"/>
          </p:cNvSpPr>
          <p:nvPr>
            <p:ph type="subTitle" idx="1"/>
          </p:nvPr>
        </p:nvSpPr>
        <p:spPr>
          <a:xfrm>
            <a:off x="914400" y="2590796"/>
            <a:ext cx="4267203" cy="1168402"/>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E93B3F83-971C-BF1E-3C74-F079D98815FB}"/>
              </a:ext>
            </a:extLst>
          </p:cNvPr>
          <p:cNvSpPr txBox="1">
            <a:spLocks noGrp="1"/>
          </p:cNvSpPr>
          <p:nvPr>
            <p:ph type="dt" sz="half" idx="7"/>
          </p:nvPr>
        </p:nvSpPr>
        <p:spPr/>
        <p:txBody>
          <a:bodyPr/>
          <a:lstStyle>
            <a:lvl1pPr>
              <a:defRPr/>
            </a:lvl1pPr>
          </a:lstStyle>
          <a:p>
            <a:pPr lvl="0"/>
            <a:fld id="{7A58D805-F636-4F1A-96BF-749363E11D63}" type="datetime1">
              <a:rPr lang="en-US"/>
              <a:pPr lvl="0"/>
              <a:t>8/21/2025</a:t>
            </a:fld>
            <a:endParaRPr lang="en-US"/>
          </a:p>
        </p:txBody>
      </p:sp>
      <p:sp>
        <p:nvSpPr>
          <p:cNvPr id="5" name="Footer Placeholder 4">
            <a:extLst>
              <a:ext uri="{FF2B5EF4-FFF2-40B4-BE49-F238E27FC236}">
                <a16:creationId xmlns:a16="http://schemas.microsoft.com/office/drawing/2014/main" id="{E4D76F9D-0259-E29D-CEB4-0AE9B9E6B249}"/>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59B8426-F796-62A4-0CEA-0B73BF0F3528}"/>
              </a:ext>
            </a:extLst>
          </p:cNvPr>
          <p:cNvSpPr txBox="1">
            <a:spLocks noGrp="1"/>
          </p:cNvSpPr>
          <p:nvPr>
            <p:ph type="sldNum" sz="quarter" idx="8"/>
          </p:nvPr>
        </p:nvSpPr>
        <p:spPr/>
        <p:txBody>
          <a:bodyPr/>
          <a:lstStyle>
            <a:lvl1pPr>
              <a:defRPr/>
            </a:lvl1pPr>
          </a:lstStyle>
          <a:p>
            <a:pPr lvl="0"/>
            <a:fld id="{74083452-8C7F-415A-B9B2-423983E92065}" type="slidenum">
              <a:t>‹Nº›</a:t>
            </a:fld>
            <a:endParaRPr lang="en-US"/>
          </a:p>
        </p:txBody>
      </p:sp>
    </p:spTree>
    <p:extLst>
      <p:ext uri="{BB962C8B-B14F-4D97-AF65-F5344CB8AC3E}">
        <p14:creationId xmlns:p14="http://schemas.microsoft.com/office/powerpoint/2010/main" val="2861426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470F-4236-C759-F207-0C8907FC6F34}"/>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CCD619D4-E619-C9A7-A2A4-C26106F5D1B0}"/>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967BD2-75D5-C14C-2BE8-4AF01BF56FE0}"/>
              </a:ext>
            </a:extLst>
          </p:cNvPr>
          <p:cNvSpPr txBox="1">
            <a:spLocks noGrp="1"/>
          </p:cNvSpPr>
          <p:nvPr>
            <p:ph type="dt" sz="half" idx="7"/>
          </p:nvPr>
        </p:nvSpPr>
        <p:spPr/>
        <p:txBody>
          <a:bodyPr/>
          <a:lstStyle>
            <a:lvl1pPr>
              <a:defRPr/>
            </a:lvl1pPr>
          </a:lstStyle>
          <a:p>
            <a:pPr lvl="0"/>
            <a:fld id="{A831EF42-F24A-42B2-AE9C-548689DB6BC1}" type="datetime1">
              <a:rPr lang="en-US"/>
              <a:pPr lvl="0"/>
              <a:t>8/21/2025</a:t>
            </a:fld>
            <a:endParaRPr lang="en-US"/>
          </a:p>
        </p:txBody>
      </p:sp>
      <p:sp>
        <p:nvSpPr>
          <p:cNvPr id="5" name="Footer Placeholder 4">
            <a:extLst>
              <a:ext uri="{FF2B5EF4-FFF2-40B4-BE49-F238E27FC236}">
                <a16:creationId xmlns:a16="http://schemas.microsoft.com/office/drawing/2014/main" id="{C0ED3078-FA11-E1F0-D3C1-550B0516799D}"/>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2631A0CD-D851-E3BA-DFD6-C21E31F6FE04}"/>
              </a:ext>
            </a:extLst>
          </p:cNvPr>
          <p:cNvSpPr txBox="1">
            <a:spLocks noGrp="1"/>
          </p:cNvSpPr>
          <p:nvPr>
            <p:ph type="sldNum" sz="quarter" idx="8"/>
          </p:nvPr>
        </p:nvSpPr>
        <p:spPr/>
        <p:txBody>
          <a:bodyPr/>
          <a:lstStyle>
            <a:lvl1pPr>
              <a:defRPr/>
            </a:lvl1pPr>
          </a:lstStyle>
          <a:p>
            <a:pPr lvl="0"/>
            <a:fld id="{EF998D11-C3BD-4C32-80E2-FB4BC6213998}" type="slidenum">
              <a:t>‹Nº›</a:t>
            </a:fld>
            <a:endParaRPr lang="en-US"/>
          </a:p>
        </p:txBody>
      </p:sp>
    </p:spTree>
    <p:extLst>
      <p:ext uri="{BB962C8B-B14F-4D97-AF65-F5344CB8AC3E}">
        <p14:creationId xmlns:p14="http://schemas.microsoft.com/office/powerpoint/2010/main" val="4100003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FFF74-14F9-6E3E-37B9-DFEE7F188517}"/>
              </a:ext>
            </a:extLst>
          </p:cNvPr>
          <p:cNvSpPr txBox="1">
            <a:spLocks noGrp="1"/>
          </p:cNvSpPr>
          <p:nvPr>
            <p:ph type="title"/>
          </p:nvPr>
        </p:nvSpPr>
        <p:spPr>
          <a:xfrm>
            <a:off x="481541" y="2937930"/>
            <a:ext cx="5181603" cy="908054"/>
          </a:xfrm>
        </p:spPr>
        <p:txBody>
          <a:bodyPr anchor="t" anchorCtr="0"/>
          <a:lstStyle>
            <a:lvl1pPr algn="l">
              <a:defRPr sz="2667" b="1" cap="all"/>
            </a:lvl1pPr>
          </a:lstStyle>
          <a:p>
            <a:pPr lvl="0"/>
            <a:r>
              <a:rPr lang="en-US"/>
              <a:t>Click to edit Master title style</a:t>
            </a:r>
          </a:p>
        </p:txBody>
      </p:sp>
      <p:sp>
        <p:nvSpPr>
          <p:cNvPr id="3" name="Text Placeholder 2">
            <a:extLst>
              <a:ext uri="{FF2B5EF4-FFF2-40B4-BE49-F238E27FC236}">
                <a16:creationId xmlns:a16="http://schemas.microsoft.com/office/drawing/2014/main" id="{7793CA2A-5BFC-83C9-B0E7-7823DA23A26D}"/>
              </a:ext>
            </a:extLst>
          </p:cNvPr>
          <p:cNvSpPr txBox="1">
            <a:spLocks noGrp="1"/>
          </p:cNvSpPr>
          <p:nvPr>
            <p:ph type="body" idx="1"/>
          </p:nvPr>
        </p:nvSpPr>
        <p:spPr>
          <a:xfrm>
            <a:off x="481541" y="1937805"/>
            <a:ext cx="5181603" cy="1000125"/>
          </a:xfrm>
        </p:spPr>
        <p:txBody>
          <a:bodyPr anchor="b"/>
          <a:lstStyle>
            <a:lvl1pPr marL="0" indent="0">
              <a:spcBef>
                <a:spcPts val="300"/>
              </a:spcBef>
              <a:buNone/>
              <a:defRPr sz="1333">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CD496C6E-7EA0-BBDF-A083-075DAD337F63}"/>
              </a:ext>
            </a:extLst>
          </p:cNvPr>
          <p:cNvSpPr txBox="1">
            <a:spLocks noGrp="1"/>
          </p:cNvSpPr>
          <p:nvPr>
            <p:ph type="dt" sz="half" idx="7"/>
          </p:nvPr>
        </p:nvSpPr>
        <p:spPr/>
        <p:txBody>
          <a:bodyPr/>
          <a:lstStyle>
            <a:lvl1pPr>
              <a:defRPr/>
            </a:lvl1pPr>
          </a:lstStyle>
          <a:p>
            <a:pPr lvl="0"/>
            <a:fld id="{A45DDAFE-1CA1-48E4-996D-2440A2C913EC}" type="datetime1">
              <a:rPr lang="en-US"/>
              <a:pPr lvl="0"/>
              <a:t>8/21/2025</a:t>
            </a:fld>
            <a:endParaRPr lang="en-US"/>
          </a:p>
        </p:txBody>
      </p:sp>
      <p:sp>
        <p:nvSpPr>
          <p:cNvPr id="5" name="Footer Placeholder 4">
            <a:extLst>
              <a:ext uri="{FF2B5EF4-FFF2-40B4-BE49-F238E27FC236}">
                <a16:creationId xmlns:a16="http://schemas.microsoft.com/office/drawing/2014/main" id="{345EEEC6-430B-1B52-EE3E-09D4113B32D8}"/>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31EE7DBF-9926-80A9-1A16-EF0114D9C15E}"/>
              </a:ext>
            </a:extLst>
          </p:cNvPr>
          <p:cNvSpPr txBox="1">
            <a:spLocks noGrp="1"/>
          </p:cNvSpPr>
          <p:nvPr>
            <p:ph type="sldNum" sz="quarter" idx="8"/>
          </p:nvPr>
        </p:nvSpPr>
        <p:spPr/>
        <p:txBody>
          <a:bodyPr/>
          <a:lstStyle>
            <a:lvl1pPr>
              <a:defRPr/>
            </a:lvl1pPr>
          </a:lstStyle>
          <a:p>
            <a:pPr lvl="0"/>
            <a:fld id="{A8B93C6A-6DBB-42AF-BE8C-EB38A3297C81}" type="slidenum">
              <a:t>‹Nº›</a:t>
            </a:fld>
            <a:endParaRPr lang="en-US"/>
          </a:p>
        </p:txBody>
      </p:sp>
    </p:spTree>
    <p:extLst>
      <p:ext uri="{BB962C8B-B14F-4D97-AF65-F5344CB8AC3E}">
        <p14:creationId xmlns:p14="http://schemas.microsoft.com/office/powerpoint/2010/main" val="2548578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100D3-28AB-AC68-EA48-754195ED7980}"/>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9E051DF2-917D-CCEA-2E47-982A33200165}"/>
              </a:ext>
            </a:extLst>
          </p:cNvPr>
          <p:cNvSpPr txBox="1">
            <a:spLocks noGrp="1"/>
          </p:cNvSpPr>
          <p:nvPr>
            <p:ph idx="1"/>
          </p:nvPr>
        </p:nvSpPr>
        <p:spPr>
          <a:xfrm>
            <a:off x="304796" y="1066803"/>
            <a:ext cx="2692395" cy="3017309"/>
          </a:xfrm>
        </p:spPr>
        <p:txBody>
          <a:bodyPr/>
          <a:lstStyle>
            <a:lvl1pPr>
              <a:spcBef>
                <a:spcPts val="400"/>
              </a:spcBef>
              <a:defRPr sz="1867"/>
            </a:lvl1pPr>
            <a:lvl2pPr>
              <a:defRPr sz="1600"/>
            </a:lvl2pPr>
            <a:lvl3pPr>
              <a:spcBef>
                <a:spcPts val="300"/>
              </a:spcBef>
              <a:defRPr sz="1333"/>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8E065C-F736-6EAA-B673-19D7BC7CA523}"/>
              </a:ext>
            </a:extLst>
          </p:cNvPr>
          <p:cNvSpPr txBox="1">
            <a:spLocks noGrp="1"/>
          </p:cNvSpPr>
          <p:nvPr>
            <p:ph idx="2"/>
          </p:nvPr>
        </p:nvSpPr>
        <p:spPr>
          <a:xfrm>
            <a:off x="3098801" y="1066803"/>
            <a:ext cx="2692395" cy="3017309"/>
          </a:xfrm>
        </p:spPr>
        <p:txBody>
          <a:bodyPr/>
          <a:lstStyle>
            <a:lvl1pPr>
              <a:spcBef>
                <a:spcPts val="400"/>
              </a:spcBef>
              <a:defRPr sz="1867"/>
            </a:lvl1pPr>
            <a:lvl2pPr>
              <a:defRPr sz="1600"/>
            </a:lvl2pPr>
            <a:lvl3pPr>
              <a:spcBef>
                <a:spcPts val="300"/>
              </a:spcBef>
              <a:defRPr sz="1333"/>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6C805F-3F9B-5418-3571-97870A26C10A}"/>
              </a:ext>
            </a:extLst>
          </p:cNvPr>
          <p:cNvSpPr txBox="1">
            <a:spLocks noGrp="1"/>
          </p:cNvSpPr>
          <p:nvPr>
            <p:ph type="dt" sz="half" idx="7"/>
          </p:nvPr>
        </p:nvSpPr>
        <p:spPr/>
        <p:txBody>
          <a:bodyPr/>
          <a:lstStyle>
            <a:lvl1pPr>
              <a:defRPr/>
            </a:lvl1pPr>
          </a:lstStyle>
          <a:p>
            <a:pPr lvl="0"/>
            <a:fld id="{5B20B435-0A25-4555-87E5-027FD2E4254A}" type="datetime1">
              <a:rPr lang="en-US"/>
              <a:pPr lvl="0"/>
              <a:t>8/21/2025</a:t>
            </a:fld>
            <a:endParaRPr lang="en-US"/>
          </a:p>
        </p:txBody>
      </p:sp>
      <p:sp>
        <p:nvSpPr>
          <p:cNvPr id="6" name="Footer Placeholder 5">
            <a:extLst>
              <a:ext uri="{FF2B5EF4-FFF2-40B4-BE49-F238E27FC236}">
                <a16:creationId xmlns:a16="http://schemas.microsoft.com/office/drawing/2014/main" id="{0604FF77-8545-4B48-888F-8A8E100F2F6D}"/>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60719F35-2BB1-3BAF-1992-A4FC9F9895C6}"/>
              </a:ext>
            </a:extLst>
          </p:cNvPr>
          <p:cNvSpPr txBox="1">
            <a:spLocks noGrp="1"/>
          </p:cNvSpPr>
          <p:nvPr>
            <p:ph type="sldNum" sz="quarter" idx="8"/>
          </p:nvPr>
        </p:nvSpPr>
        <p:spPr/>
        <p:txBody>
          <a:bodyPr/>
          <a:lstStyle>
            <a:lvl1pPr>
              <a:defRPr/>
            </a:lvl1pPr>
          </a:lstStyle>
          <a:p>
            <a:pPr lvl="0"/>
            <a:fld id="{D94FE183-9EA5-45A8-AFAE-D1E98D59865F}" type="slidenum">
              <a:t>‹Nº›</a:t>
            </a:fld>
            <a:endParaRPr lang="en-US"/>
          </a:p>
        </p:txBody>
      </p:sp>
    </p:spTree>
    <p:extLst>
      <p:ext uri="{BB962C8B-B14F-4D97-AF65-F5344CB8AC3E}">
        <p14:creationId xmlns:p14="http://schemas.microsoft.com/office/powerpoint/2010/main" val="3667690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302C2-E4C3-6D19-948C-8EC68E7664AF}"/>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95F1B98D-4AEE-5019-FC97-E775AD16B41F}"/>
              </a:ext>
            </a:extLst>
          </p:cNvPr>
          <p:cNvSpPr txBox="1">
            <a:spLocks noGrp="1"/>
          </p:cNvSpPr>
          <p:nvPr>
            <p:ph type="body" idx="1"/>
          </p:nvPr>
        </p:nvSpPr>
        <p:spPr>
          <a:xfrm>
            <a:off x="304796" y="1023405"/>
            <a:ext cx="2693456" cy="426503"/>
          </a:xfrm>
        </p:spPr>
        <p:txBody>
          <a:bodyPr anchor="b"/>
          <a:lstStyle>
            <a:lvl1pPr marL="0" indent="0">
              <a:spcBef>
                <a:spcPts val="400"/>
              </a:spcBef>
              <a:buNone/>
              <a:defRPr sz="1600" b="1"/>
            </a:lvl1pPr>
          </a:lstStyle>
          <a:p>
            <a:pPr lvl="0"/>
            <a:r>
              <a:rPr lang="en-US"/>
              <a:t>Click to edit Master text styles</a:t>
            </a:r>
          </a:p>
        </p:txBody>
      </p:sp>
      <p:sp>
        <p:nvSpPr>
          <p:cNvPr id="4" name="Content Placeholder 3">
            <a:extLst>
              <a:ext uri="{FF2B5EF4-FFF2-40B4-BE49-F238E27FC236}">
                <a16:creationId xmlns:a16="http://schemas.microsoft.com/office/drawing/2014/main" id="{6A53C06C-E3FB-7E9C-8D5B-4CAE1C85CF95}"/>
              </a:ext>
            </a:extLst>
          </p:cNvPr>
          <p:cNvSpPr txBox="1">
            <a:spLocks noGrp="1"/>
          </p:cNvSpPr>
          <p:nvPr>
            <p:ph idx="2"/>
          </p:nvPr>
        </p:nvSpPr>
        <p:spPr>
          <a:xfrm>
            <a:off x="304796" y="1449918"/>
            <a:ext cx="2693456" cy="2634194"/>
          </a:xfrm>
        </p:spPr>
        <p:txBody>
          <a:bodyPr/>
          <a:lstStyle>
            <a:lvl1pPr>
              <a:spcBef>
                <a:spcPts val="400"/>
              </a:spcBef>
              <a:defRPr sz="1600"/>
            </a:lvl1pPr>
            <a:lvl2pPr>
              <a:spcBef>
                <a:spcPts val="300"/>
              </a:spcBef>
              <a:defRPr sz="1333"/>
            </a:lvl2pPr>
            <a:lvl3pPr>
              <a:spcBef>
                <a:spcPts val="300"/>
              </a:spcBef>
              <a:defRPr sz="1200"/>
            </a:lvl3pPr>
            <a:lvl4pPr>
              <a:defRPr sz="1067"/>
            </a:lvl4pPr>
            <a:lvl5pPr>
              <a:defRPr sz="10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A50A59-5808-C80F-8E8B-BCD5F7E39A82}"/>
              </a:ext>
            </a:extLst>
          </p:cNvPr>
          <p:cNvSpPr txBox="1">
            <a:spLocks noGrp="1"/>
          </p:cNvSpPr>
          <p:nvPr>
            <p:ph type="body" idx="3"/>
          </p:nvPr>
        </p:nvSpPr>
        <p:spPr>
          <a:xfrm>
            <a:off x="3096679" y="1023405"/>
            <a:ext cx="2694517" cy="426503"/>
          </a:xfrm>
        </p:spPr>
        <p:txBody>
          <a:bodyPr anchor="b"/>
          <a:lstStyle>
            <a:lvl1pPr marL="0" indent="0">
              <a:spcBef>
                <a:spcPts val="400"/>
              </a:spcBef>
              <a:buNone/>
              <a:defRPr sz="1600" b="1"/>
            </a:lvl1pPr>
          </a:lstStyle>
          <a:p>
            <a:pPr lvl="0"/>
            <a:r>
              <a:rPr lang="en-US"/>
              <a:t>Click to edit Master text styles</a:t>
            </a:r>
          </a:p>
        </p:txBody>
      </p:sp>
      <p:sp>
        <p:nvSpPr>
          <p:cNvPr id="6" name="Content Placeholder 5">
            <a:extLst>
              <a:ext uri="{FF2B5EF4-FFF2-40B4-BE49-F238E27FC236}">
                <a16:creationId xmlns:a16="http://schemas.microsoft.com/office/drawing/2014/main" id="{AE5E95D2-EE90-434E-75FA-96EFAA1BDDD0}"/>
              </a:ext>
            </a:extLst>
          </p:cNvPr>
          <p:cNvSpPr txBox="1">
            <a:spLocks noGrp="1"/>
          </p:cNvSpPr>
          <p:nvPr>
            <p:ph idx="4"/>
          </p:nvPr>
        </p:nvSpPr>
        <p:spPr>
          <a:xfrm>
            <a:off x="3096679" y="1449918"/>
            <a:ext cx="2694517" cy="2634194"/>
          </a:xfrm>
        </p:spPr>
        <p:txBody>
          <a:bodyPr/>
          <a:lstStyle>
            <a:lvl1pPr>
              <a:spcBef>
                <a:spcPts val="400"/>
              </a:spcBef>
              <a:defRPr sz="1600"/>
            </a:lvl1pPr>
            <a:lvl2pPr>
              <a:spcBef>
                <a:spcPts val="300"/>
              </a:spcBef>
              <a:defRPr sz="1333"/>
            </a:lvl2pPr>
            <a:lvl3pPr>
              <a:spcBef>
                <a:spcPts val="300"/>
              </a:spcBef>
              <a:defRPr sz="1200"/>
            </a:lvl3pPr>
            <a:lvl4pPr>
              <a:defRPr sz="1067"/>
            </a:lvl4pPr>
            <a:lvl5pPr>
              <a:defRPr sz="10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00058C-D92C-05D0-8BEF-B955ED7587A6}"/>
              </a:ext>
            </a:extLst>
          </p:cNvPr>
          <p:cNvSpPr txBox="1">
            <a:spLocks noGrp="1"/>
          </p:cNvSpPr>
          <p:nvPr>
            <p:ph type="dt" sz="half" idx="7"/>
          </p:nvPr>
        </p:nvSpPr>
        <p:spPr/>
        <p:txBody>
          <a:bodyPr/>
          <a:lstStyle>
            <a:lvl1pPr>
              <a:defRPr/>
            </a:lvl1pPr>
          </a:lstStyle>
          <a:p>
            <a:pPr lvl="0"/>
            <a:fld id="{0FF22478-FC44-40B8-AC2E-77430CE33535}" type="datetime1">
              <a:rPr lang="en-US"/>
              <a:pPr lvl="0"/>
              <a:t>8/21/2025</a:t>
            </a:fld>
            <a:endParaRPr lang="en-US"/>
          </a:p>
        </p:txBody>
      </p:sp>
      <p:sp>
        <p:nvSpPr>
          <p:cNvPr id="8" name="Footer Placeholder 7">
            <a:extLst>
              <a:ext uri="{FF2B5EF4-FFF2-40B4-BE49-F238E27FC236}">
                <a16:creationId xmlns:a16="http://schemas.microsoft.com/office/drawing/2014/main" id="{0F07B441-FD22-2A31-6273-9AB33D3C9B70}"/>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00A40C05-7CDD-25F4-3B56-81BAF7F26A33}"/>
              </a:ext>
            </a:extLst>
          </p:cNvPr>
          <p:cNvSpPr txBox="1">
            <a:spLocks noGrp="1"/>
          </p:cNvSpPr>
          <p:nvPr>
            <p:ph type="sldNum" sz="quarter" idx="8"/>
          </p:nvPr>
        </p:nvSpPr>
        <p:spPr/>
        <p:txBody>
          <a:bodyPr/>
          <a:lstStyle>
            <a:lvl1pPr>
              <a:defRPr/>
            </a:lvl1pPr>
          </a:lstStyle>
          <a:p>
            <a:pPr lvl="0"/>
            <a:fld id="{1A9EDF42-A0F5-4DF6-91FB-3292AF2AEEDF}" type="slidenum">
              <a:t>‹Nº›</a:t>
            </a:fld>
            <a:endParaRPr lang="en-US"/>
          </a:p>
        </p:txBody>
      </p:sp>
    </p:spTree>
    <p:extLst>
      <p:ext uri="{BB962C8B-B14F-4D97-AF65-F5344CB8AC3E}">
        <p14:creationId xmlns:p14="http://schemas.microsoft.com/office/powerpoint/2010/main" val="3992125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AB55-2A66-82D1-9D1A-37322B286164}"/>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F3BAEA37-C007-C745-AE17-5FEC29B11448}"/>
              </a:ext>
            </a:extLst>
          </p:cNvPr>
          <p:cNvSpPr txBox="1">
            <a:spLocks noGrp="1"/>
          </p:cNvSpPr>
          <p:nvPr>
            <p:ph type="dt" sz="half" idx="7"/>
          </p:nvPr>
        </p:nvSpPr>
        <p:spPr/>
        <p:txBody>
          <a:bodyPr/>
          <a:lstStyle>
            <a:lvl1pPr>
              <a:defRPr/>
            </a:lvl1pPr>
          </a:lstStyle>
          <a:p>
            <a:pPr lvl="0"/>
            <a:fld id="{17207867-7400-43F1-BE6F-05424924AC24}" type="datetime1">
              <a:rPr lang="en-US"/>
              <a:pPr lvl="0"/>
              <a:t>8/21/2025</a:t>
            </a:fld>
            <a:endParaRPr lang="en-US"/>
          </a:p>
        </p:txBody>
      </p:sp>
      <p:sp>
        <p:nvSpPr>
          <p:cNvPr id="4" name="Footer Placeholder 3">
            <a:extLst>
              <a:ext uri="{FF2B5EF4-FFF2-40B4-BE49-F238E27FC236}">
                <a16:creationId xmlns:a16="http://schemas.microsoft.com/office/drawing/2014/main" id="{B057C589-04D0-6FB0-5DA5-CB340794756F}"/>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169DD8FD-2CF5-2BE4-AAC4-E52C40F9D8BC}"/>
              </a:ext>
            </a:extLst>
          </p:cNvPr>
          <p:cNvSpPr txBox="1">
            <a:spLocks noGrp="1"/>
          </p:cNvSpPr>
          <p:nvPr>
            <p:ph type="sldNum" sz="quarter" idx="8"/>
          </p:nvPr>
        </p:nvSpPr>
        <p:spPr/>
        <p:txBody>
          <a:bodyPr/>
          <a:lstStyle>
            <a:lvl1pPr>
              <a:defRPr/>
            </a:lvl1pPr>
          </a:lstStyle>
          <a:p>
            <a:pPr lvl="0"/>
            <a:fld id="{AD0B07FA-0229-430C-BF9D-8DDFF82BDA77}" type="slidenum">
              <a:t>‹Nº›</a:t>
            </a:fld>
            <a:endParaRPr lang="en-US"/>
          </a:p>
        </p:txBody>
      </p:sp>
    </p:spTree>
    <p:extLst>
      <p:ext uri="{BB962C8B-B14F-4D97-AF65-F5344CB8AC3E}">
        <p14:creationId xmlns:p14="http://schemas.microsoft.com/office/powerpoint/2010/main" val="962227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E54401-ED79-38DB-2F45-7EC158779571}"/>
              </a:ext>
            </a:extLst>
          </p:cNvPr>
          <p:cNvSpPr txBox="1">
            <a:spLocks noGrp="1"/>
          </p:cNvSpPr>
          <p:nvPr>
            <p:ph type="dt" sz="half" idx="7"/>
          </p:nvPr>
        </p:nvSpPr>
        <p:spPr/>
        <p:txBody>
          <a:bodyPr/>
          <a:lstStyle>
            <a:lvl1pPr>
              <a:defRPr/>
            </a:lvl1pPr>
          </a:lstStyle>
          <a:p>
            <a:pPr lvl="0"/>
            <a:fld id="{B5554E58-5D92-4DC0-886A-04474FF0DCC4}" type="datetime1">
              <a:rPr lang="en-US"/>
              <a:pPr lvl="0"/>
              <a:t>8/21/2025</a:t>
            </a:fld>
            <a:endParaRPr lang="en-US"/>
          </a:p>
        </p:txBody>
      </p:sp>
      <p:sp>
        <p:nvSpPr>
          <p:cNvPr id="3" name="Footer Placeholder 2">
            <a:extLst>
              <a:ext uri="{FF2B5EF4-FFF2-40B4-BE49-F238E27FC236}">
                <a16:creationId xmlns:a16="http://schemas.microsoft.com/office/drawing/2014/main" id="{3473313D-1147-733F-C5D5-8446C6749534}"/>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3163A90E-CE78-51F4-C74C-EDA675FEEB6E}"/>
              </a:ext>
            </a:extLst>
          </p:cNvPr>
          <p:cNvSpPr txBox="1">
            <a:spLocks noGrp="1"/>
          </p:cNvSpPr>
          <p:nvPr>
            <p:ph type="sldNum" sz="quarter" idx="8"/>
          </p:nvPr>
        </p:nvSpPr>
        <p:spPr/>
        <p:txBody>
          <a:bodyPr/>
          <a:lstStyle>
            <a:lvl1pPr>
              <a:defRPr/>
            </a:lvl1pPr>
          </a:lstStyle>
          <a:p>
            <a:pPr lvl="0"/>
            <a:fld id="{C69F6451-2375-47CF-99BB-A2E859EDE760}" type="slidenum">
              <a:t>‹Nº›</a:t>
            </a:fld>
            <a:endParaRPr lang="en-US"/>
          </a:p>
        </p:txBody>
      </p:sp>
    </p:spTree>
    <p:extLst>
      <p:ext uri="{BB962C8B-B14F-4D97-AF65-F5344CB8AC3E}">
        <p14:creationId xmlns:p14="http://schemas.microsoft.com/office/powerpoint/2010/main" val="2085658085"/>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7BE9C-BA66-0214-262E-7AFA960AECE1}"/>
              </a:ext>
            </a:extLst>
          </p:cNvPr>
          <p:cNvSpPr txBox="1">
            <a:spLocks noGrp="1"/>
          </p:cNvSpPr>
          <p:nvPr>
            <p:ph type="title"/>
          </p:nvPr>
        </p:nvSpPr>
        <p:spPr>
          <a:xfrm>
            <a:off x="304796" y="182029"/>
            <a:ext cx="2005544" cy="774697"/>
          </a:xfrm>
        </p:spPr>
        <p:txBody>
          <a:bodyPr anchor="b" anchorCtr="0"/>
          <a:lstStyle>
            <a:lvl1pPr algn="l">
              <a:defRPr sz="1333" b="1"/>
            </a:lvl1pPr>
          </a:lstStyle>
          <a:p>
            <a:pPr lvl="0"/>
            <a:r>
              <a:rPr lang="en-US"/>
              <a:t>Click to edit Master title style</a:t>
            </a:r>
          </a:p>
        </p:txBody>
      </p:sp>
      <p:sp>
        <p:nvSpPr>
          <p:cNvPr id="3" name="Content Placeholder 2">
            <a:extLst>
              <a:ext uri="{FF2B5EF4-FFF2-40B4-BE49-F238E27FC236}">
                <a16:creationId xmlns:a16="http://schemas.microsoft.com/office/drawing/2014/main" id="{D34440AA-867C-F369-4013-2F1760CC8FF9}"/>
              </a:ext>
            </a:extLst>
          </p:cNvPr>
          <p:cNvSpPr txBox="1">
            <a:spLocks noGrp="1"/>
          </p:cNvSpPr>
          <p:nvPr>
            <p:ph idx="1"/>
          </p:nvPr>
        </p:nvSpPr>
        <p:spPr>
          <a:xfrm>
            <a:off x="2383365" y="182029"/>
            <a:ext cx="3407831" cy="390207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0A160F-C0E1-FCA2-3C5A-06D09FBBF1C6}"/>
              </a:ext>
            </a:extLst>
          </p:cNvPr>
          <p:cNvSpPr txBox="1">
            <a:spLocks noGrp="1"/>
          </p:cNvSpPr>
          <p:nvPr>
            <p:ph type="body" idx="2"/>
          </p:nvPr>
        </p:nvSpPr>
        <p:spPr>
          <a:xfrm>
            <a:off x="304796" y="956736"/>
            <a:ext cx="2005544" cy="3127376"/>
          </a:xfrm>
        </p:spPr>
        <p:txBody>
          <a:bodyPr/>
          <a:lstStyle>
            <a:lvl1pPr marL="0" indent="0">
              <a:spcBef>
                <a:spcPts val="200"/>
              </a:spcBef>
              <a:buNone/>
              <a:defRPr sz="933"/>
            </a:lvl1pPr>
          </a:lstStyle>
          <a:p>
            <a:pPr lvl="0"/>
            <a:r>
              <a:rPr lang="en-US"/>
              <a:t>Click to edit Master text styles</a:t>
            </a:r>
          </a:p>
        </p:txBody>
      </p:sp>
      <p:sp>
        <p:nvSpPr>
          <p:cNvPr id="5" name="Date Placeholder 4">
            <a:extLst>
              <a:ext uri="{FF2B5EF4-FFF2-40B4-BE49-F238E27FC236}">
                <a16:creationId xmlns:a16="http://schemas.microsoft.com/office/drawing/2014/main" id="{4960D62C-CB47-136B-E384-FCB0C58EE8B3}"/>
              </a:ext>
            </a:extLst>
          </p:cNvPr>
          <p:cNvSpPr txBox="1">
            <a:spLocks noGrp="1"/>
          </p:cNvSpPr>
          <p:nvPr>
            <p:ph type="dt" sz="half" idx="7"/>
          </p:nvPr>
        </p:nvSpPr>
        <p:spPr/>
        <p:txBody>
          <a:bodyPr/>
          <a:lstStyle>
            <a:lvl1pPr>
              <a:defRPr/>
            </a:lvl1pPr>
          </a:lstStyle>
          <a:p>
            <a:pPr lvl="0"/>
            <a:fld id="{63B1622D-90C7-412D-968E-5AF1C6027695}" type="datetime1">
              <a:rPr lang="en-US"/>
              <a:pPr lvl="0"/>
              <a:t>8/21/2025</a:t>
            </a:fld>
            <a:endParaRPr lang="en-US"/>
          </a:p>
        </p:txBody>
      </p:sp>
      <p:sp>
        <p:nvSpPr>
          <p:cNvPr id="6" name="Footer Placeholder 5">
            <a:extLst>
              <a:ext uri="{FF2B5EF4-FFF2-40B4-BE49-F238E27FC236}">
                <a16:creationId xmlns:a16="http://schemas.microsoft.com/office/drawing/2014/main" id="{CCE3754A-63E8-42A6-A339-E2E0599D55F1}"/>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CE1FCFE5-D763-4D40-3B50-C3EFD591504E}"/>
              </a:ext>
            </a:extLst>
          </p:cNvPr>
          <p:cNvSpPr txBox="1">
            <a:spLocks noGrp="1"/>
          </p:cNvSpPr>
          <p:nvPr>
            <p:ph type="sldNum" sz="quarter" idx="8"/>
          </p:nvPr>
        </p:nvSpPr>
        <p:spPr/>
        <p:txBody>
          <a:bodyPr/>
          <a:lstStyle>
            <a:lvl1pPr>
              <a:defRPr/>
            </a:lvl1pPr>
          </a:lstStyle>
          <a:p>
            <a:pPr lvl="0"/>
            <a:fld id="{97817220-8E27-4543-A6B1-6EEAFF141BA2}" type="slidenum">
              <a:t>‹Nº›</a:t>
            </a:fld>
            <a:endParaRPr lang="en-US"/>
          </a:p>
        </p:txBody>
      </p:sp>
    </p:spTree>
    <p:extLst>
      <p:ext uri="{BB962C8B-B14F-4D97-AF65-F5344CB8AC3E}">
        <p14:creationId xmlns:p14="http://schemas.microsoft.com/office/powerpoint/2010/main" val="493618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A25F-999E-867E-4316-42C3F8E74F40}"/>
              </a:ext>
            </a:extLst>
          </p:cNvPr>
          <p:cNvSpPr txBox="1">
            <a:spLocks noGrp="1"/>
          </p:cNvSpPr>
          <p:nvPr>
            <p:ph type="title"/>
          </p:nvPr>
        </p:nvSpPr>
        <p:spPr>
          <a:xfrm>
            <a:off x="1194855" y="3200400"/>
            <a:ext cx="3657600" cy="377820"/>
          </a:xfrm>
        </p:spPr>
        <p:txBody>
          <a:bodyPr anchor="b" anchorCtr="0"/>
          <a:lstStyle>
            <a:lvl1pPr algn="l">
              <a:defRPr sz="1333" b="1"/>
            </a:lvl1pPr>
          </a:lstStyle>
          <a:p>
            <a:pPr lvl="0"/>
            <a:r>
              <a:rPr lang="en-US"/>
              <a:t>Click to edit Master title style</a:t>
            </a:r>
          </a:p>
        </p:txBody>
      </p:sp>
      <p:sp>
        <p:nvSpPr>
          <p:cNvPr id="3" name="Picture Placeholder 2">
            <a:extLst>
              <a:ext uri="{FF2B5EF4-FFF2-40B4-BE49-F238E27FC236}">
                <a16:creationId xmlns:a16="http://schemas.microsoft.com/office/drawing/2014/main" id="{E8E538F6-9C45-A2FB-7E1B-0695575F2720}"/>
              </a:ext>
            </a:extLst>
          </p:cNvPr>
          <p:cNvSpPr txBox="1">
            <a:spLocks noGrp="1"/>
          </p:cNvSpPr>
          <p:nvPr>
            <p:ph type="pic" idx="1"/>
          </p:nvPr>
        </p:nvSpPr>
        <p:spPr>
          <a:xfrm>
            <a:off x="1194855" y="408517"/>
            <a:ext cx="3657600" cy="2743200"/>
          </a:xfrm>
        </p:spPr>
        <p:txBody>
          <a:bodyPr/>
          <a:lstStyle>
            <a:lvl1pPr marL="0" indent="0">
              <a:buNone/>
              <a:defRPr/>
            </a:lvl1pPr>
          </a:lstStyle>
          <a:p>
            <a:pPr lvl="0"/>
            <a:endParaRPr lang="en-US"/>
          </a:p>
        </p:txBody>
      </p:sp>
      <p:sp>
        <p:nvSpPr>
          <p:cNvPr id="4" name="Text Placeholder 3">
            <a:extLst>
              <a:ext uri="{FF2B5EF4-FFF2-40B4-BE49-F238E27FC236}">
                <a16:creationId xmlns:a16="http://schemas.microsoft.com/office/drawing/2014/main" id="{16AABE1D-C761-F7F0-19D9-E9FF52F4496A}"/>
              </a:ext>
            </a:extLst>
          </p:cNvPr>
          <p:cNvSpPr txBox="1">
            <a:spLocks noGrp="1"/>
          </p:cNvSpPr>
          <p:nvPr>
            <p:ph type="body" idx="2"/>
          </p:nvPr>
        </p:nvSpPr>
        <p:spPr>
          <a:xfrm>
            <a:off x="1194855" y="3578220"/>
            <a:ext cx="3657600" cy="536579"/>
          </a:xfrm>
        </p:spPr>
        <p:txBody>
          <a:bodyPr/>
          <a:lstStyle>
            <a:lvl1pPr marL="0" indent="0">
              <a:spcBef>
                <a:spcPts val="200"/>
              </a:spcBef>
              <a:buNone/>
              <a:defRPr sz="933"/>
            </a:lvl1pPr>
          </a:lstStyle>
          <a:p>
            <a:pPr lvl="0"/>
            <a:r>
              <a:rPr lang="en-US"/>
              <a:t>Click to edit Master text styles</a:t>
            </a:r>
          </a:p>
        </p:txBody>
      </p:sp>
      <p:sp>
        <p:nvSpPr>
          <p:cNvPr id="5" name="Date Placeholder 4">
            <a:extLst>
              <a:ext uri="{FF2B5EF4-FFF2-40B4-BE49-F238E27FC236}">
                <a16:creationId xmlns:a16="http://schemas.microsoft.com/office/drawing/2014/main" id="{CFD05722-6101-0CC2-0491-D539025DBC39}"/>
              </a:ext>
            </a:extLst>
          </p:cNvPr>
          <p:cNvSpPr txBox="1">
            <a:spLocks noGrp="1"/>
          </p:cNvSpPr>
          <p:nvPr>
            <p:ph type="dt" sz="half" idx="7"/>
          </p:nvPr>
        </p:nvSpPr>
        <p:spPr/>
        <p:txBody>
          <a:bodyPr/>
          <a:lstStyle>
            <a:lvl1pPr>
              <a:defRPr/>
            </a:lvl1pPr>
          </a:lstStyle>
          <a:p>
            <a:pPr lvl="0"/>
            <a:fld id="{862A078B-D2B0-47FC-A928-1373AB50CAEE}" type="datetime1">
              <a:rPr lang="en-US"/>
              <a:pPr lvl="0"/>
              <a:t>8/21/2025</a:t>
            </a:fld>
            <a:endParaRPr lang="en-US"/>
          </a:p>
        </p:txBody>
      </p:sp>
      <p:sp>
        <p:nvSpPr>
          <p:cNvPr id="6" name="Footer Placeholder 5">
            <a:extLst>
              <a:ext uri="{FF2B5EF4-FFF2-40B4-BE49-F238E27FC236}">
                <a16:creationId xmlns:a16="http://schemas.microsoft.com/office/drawing/2014/main" id="{F6EE9937-2125-4620-7E5A-71BA03204923}"/>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1D870D54-F1E5-6C22-5F0A-7ACF4E44ED0D}"/>
              </a:ext>
            </a:extLst>
          </p:cNvPr>
          <p:cNvSpPr txBox="1">
            <a:spLocks noGrp="1"/>
          </p:cNvSpPr>
          <p:nvPr>
            <p:ph type="sldNum" sz="quarter" idx="8"/>
          </p:nvPr>
        </p:nvSpPr>
        <p:spPr/>
        <p:txBody>
          <a:bodyPr/>
          <a:lstStyle>
            <a:lvl1pPr>
              <a:defRPr/>
            </a:lvl1pPr>
          </a:lstStyle>
          <a:p>
            <a:pPr lvl="0"/>
            <a:fld id="{A7DB992F-2F18-4731-8C53-D53157D50854}" type="slidenum">
              <a:t>‹Nº›</a:t>
            </a:fld>
            <a:endParaRPr lang="en-US"/>
          </a:p>
        </p:txBody>
      </p:sp>
    </p:spTree>
    <p:extLst>
      <p:ext uri="{BB962C8B-B14F-4D97-AF65-F5344CB8AC3E}">
        <p14:creationId xmlns:p14="http://schemas.microsoft.com/office/powerpoint/2010/main" val="2075161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35D6B-CE5D-9210-722B-8982D6646A2B}"/>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63C91D2C-2E3C-E9D1-BFC0-50A73027D333}"/>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A45A48-E4CA-BD9B-9FB9-60F237B6C6F1}"/>
              </a:ext>
            </a:extLst>
          </p:cNvPr>
          <p:cNvSpPr txBox="1">
            <a:spLocks noGrp="1"/>
          </p:cNvSpPr>
          <p:nvPr>
            <p:ph type="dt" sz="half" idx="7"/>
          </p:nvPr>
        </p:nvSpPr>
        <p:spPr/>
        <p:txBody>
          <a:bodyPr/>
          <a:lstStyle>
            <a:lvl1pPr>
              <a:defRPr/>
            </a:lvl1pPr>
          </a:lstStyle>
          <a:p>
            <a:pPr lvl="0"/>
            <a:fld id="{227BD9BC-C299-4B7F-BD76-60218C78B106}" type="datetime1">
              <a:rPr lang="en-US"/>
              <a:pPr lvl="0"/>
              <a:t>8/21/2025</a:t>
            </a:fld>
            <a:endParaRPr lang="en-US"/>
          </a:p>
        </p:txBody>
      </p:sp>
      <p:sp>
        <p:nvSpPr>
          <p:cNvPr id="5" name="Footer Placeholder 4">
            <a:extLst>
              <a:ext uri="{FF2B5EF4-FFF2-40B4-BE49-F238E27FC236}">
                <a16:creationId xmlns:a16="http://schemas.microsoft.com/office/drawing/2014/main" id="{8C4C1846-5419-C65B-4CAD-EDC4DC4A5022}"/>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4E3A279E-618E-8925-8493-E65FA8BE25FE}"/>
              </a:ext>
            </a:extLst>
          </p:cNvPr>
          <p:cNvSpPr txBox="1">
            <a:spLocks noGrp="1"/>
          </p:cNvSpPr>
          <p:nvPr>
            <p:ph type="sldNum" sz="quarter" idx="8"/>
          </p:nvPr>
        </p:nvSpPr>
        <p:spPr/>
        <p:txBody>
          <a:bodyPr/>
          <a:lstStyle>
            <a:lvl1pPr>
              <a:defRPr/>
            </a:lvl1pPr>
          </a:lstStyle>
          <a:p>
            <a:pPr lvl="0"/>
            <a:fld id="{110AE859-6D44-4C43-9FC8-705C7C61C07C}" type="slidenum">
              <a:t>‹Nº›</a:t>
            </a:fld>
            <a:endParaRPr lang="en-US"/>
          </a:p>
        </p:txBody>
      </p:sp>
    </p:spTree>
    <p:extLst>
      <p:ext uri="{BB962C8B-B14F-4D97-AF65-F5344CB8AC3E}">
        <p14:creationId xmlns:p14="http://schemas.microsoft.com/office/powerpoint/2010/main" val="41159860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C1A740-F504-835E-7041-E109CE27BB2C}"/>
              </a:ext>
            </a:extLst>
          </p:cNvPr>
          <p:cNvSpPr txBox="1">
            <a:spLocks noGrp="1"/>
          </p:cNvSpPr>
          <p:nvPr>
            <p:ph type="title" orient="vert"/>
          </p:nvPr>
        </p:nvSpPr>
        <p:spPr>
          <a:xfrm>
            <a:off x="4419596" y="183090"/>
            <a:ext cx="1371600" cy="3901013"/>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D6F08ED5-822A-84AC-E363-3C12EF87F28B}"/>
              </a:ext>
            </a:extLst>
          </p:cNvPr>
          <p:cNvSpPr txBox="1">
            <a:spLocks noGrp="1"/>
          </p:cNvSpPr>
          <p:nvPr>
            <p:ph type="body" orient="vert" idx="1"/>
          </p:nvPr>
        </p:nvSpPr>
        <p:spPr>
          <a:xfrm>
            <a:off x="304796" y="183090"/>
            <a:ext cx="4013201" cy="3901013"/>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12F8D5-388E-5647-B7B2-7E4C6CA215F9}"/>
              </a:ext>
            </a:extLst>
          </p:cNvPr>
          <p:cNvSpPr txBox="1">
            <a:spLocks noGrp="1"/>
          </p:cNvSpPr>
          <p:nvPr>
            <p:ph type="dt" sz="half" idx="7"/>
          </p:nvPr>
        </p:nvSpPr>
        <p:spPr/>
        <p:txBody>
          <a:bodyPr/>
          <a:lstStyle>
            <a:lvl1pPr>
              <a:defRPr/>
            </a:lvl1pPr>
          </a:lstStyle>
          <a:p>
            <a:pPr lvl="0"/>
            <a:fld id="{D5CE6975-C5E5-4609-9E5B-221E7C8B743F}" type="datetime1">
              <a:rPr lang="en-US"/>
              <a:pPr lvl="0"/>
              <a:t>8/21/2025</a:t>
            </a:fld>
            <a:endParaRPr lang="en-US"/>
          </a:p>
        </p:txBody>
      </p:sp>
      <p:sp>
        <p:nvSpPr>
          <p:cNvPr id="5" name="Footer Placeholder 4">
            <a:extLst>
              <a:ext uri="{FF2B5EF4-FFF2-40B4-BE49-F238E27FC236}">
                <a16:creationId xmlns:a16="http://schemas.microsoft.com/office/drawing/2014/main" id="{C3D5C258-18B7-71B7-866E-577E79883BB2}"/>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81A9EFEB-4B73-7E61-C5A3-28FE6336D47E}"/>
              </a:ext>
            </a:extLst>
          </p:cNvPr>
          <p:cNvSpPr txBox="1">
            <a:spLocks noGrp="1"/>
          </p:cNvSpPr>
          <p:nvPr>
            <p:ph type="sldNum" sz="quarter" idx="8"/>
          </p:nvPr>
        </p:nvSpPr>
        <p:spPr/>
        <p:txBody>
          <a:bodyPr/>
          <a:lstStyle>
            <a:lvl1pPr>
              <a:defRPr/>
            </a:lvl1pPr>
          </a:lstStyle>
          <a:p>
            <a:pPr lvl="0"/>
            <a:fld id="{3190147A-8D36-4DF3-9C54-03DD4F610D69}" type="slidenum">
              <a:t>‹Nº›</a:t>
            </a:fld>
            <a:endParaRPr lang="en-US"/>
          </a:p>
        </p:txBody>
      </p:sp>
    </p:spTree>
    <p:extLst>
      <p:ext uri="{BB962C8B-B14F-4D97-AF65-F5344CB8AC3E}">
        <p14:creationId xmlns:p14="http://schemas.microsoft.com/office/powerpoint/2010/main" val="1245936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EFA0E9C-FE36-4966-93FA-C995E79B5FAA}"/>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2AE3F1C-B40F-AE5D-158F-F21B24988DDB}"/>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92AD9BD-FD17-ED5C-49AE-58477FE67B6F}"/>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s-CO" sz="1200" b="0" i="0" u="none" strike="noStrike" kern="1200" cap="none" spc="0" baseline="0">
                <a:solidFill>
                  <a:srgbClr val="898989"/>
                </a:solidFill>
                <a:uFillTx/>
                <a:latin typeface="Calibri"/>
              </a:defRPr>
            </a:lvl1pPr>
          </a:lstStyle>
          <a:p>
            <a:pPr lvl="0"/>
            <a:fld id="{F1DC4324-BB0D-4DD1-A53F-8F48D60939F3}" type="datetime1">
              <a:rPr lang="es-CO"/>
              <a:pPr lvl="0"/>
              <a:t>21/08/2025</a:t>
            </a:fld>
            <a:endParaRPr lang="es-CO"/>
          </a:p>
        </p:txBody>
      </p:sp>
      <p:sp>
        <p:nvSpPr>
          <p:cNvPr id="5" name="Marcador de pie de página 4">
            <a:extLst>
              <a:ext uri="{FF2B5EF4-FFF2-40B4-BE49-F238E27FC236}">
                <a16:creationId xmlns:a16="http://schemas.microsoft.com/office/drawing/2014/main" id="{DAAE6D39-9928-800C-3006-9545B9B562A8}"/>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s-CO" sz="1200" b="0" i="0" u="none" strike="noStrike" kern="1200" cap="none" spc="0" baseline="0">
                <a:solidFill>
                  <a:srgbClr val="898989"/>
                </a:solidFill>
                <a:uFillTx/>
                <a:latin typeface="Calibri"/>
              </a:defRPr>
            </a:lvl1pPr>
          </a:lstStyle>
          <a:p>
            <a:pPr lvl="0"/>
            <a:endParaRPr lang="es-CO"/>
          </a:p>
        </p:txBody>
      </p:sp>
      <p:sp>
        <p:nvSpPr>
          <p:cNvPr id="6" name="Marcador de número de diapositiva 5">
            <a:extLst>
              <a:ext uri="{FF2B5EF4-FFF2-40B4-BE49-F238E27FC236}">
                <a16:creationId xmlns:a16="http://schemas.microsoft.com/office/drawing/2014/main" id="{40D5C382-61BF-52F3-9962-52935E7CF9D7}"/>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s-CO" sz="1200" b="0" i="0" u="none" strike="noStrike" kern="1200" cap="none" spc="0" baseline="0">
                <a:solidFill>
                  <a:srgbClr val="898989"/>
                </a:solidFill>
                <a:uFillTx/>
                <a:latin typeface="Calibri"/>
              </a:defRPr>
            </a:lvl1pPr>
          </a:lstStyle>
          <a:p>
            <a:pPr lvl="0"/>
            <a:fld id="{F1502D4A-997B-404A-9743-7D4F70E477D8}" type="slidenum">
              <a:t>‹Nº›</a:t>
            </a:fld>
            <a:endParaRPr lang="es-C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s-ES" sz="4400" b="0" i="0" u="none" strike="noStrike" kern="1200" cap="none" spc="0" baseline="0">
          <a:solidFill>
            <a:srgbClr val="000000"/>
          </a:solidFill>
          <a:uFillTx/>
          <a:latin typeface="Calibri"/>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s-E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s-E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s-E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s-E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s-E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1A5148-B191-1924-6E15-B2F386BB53DE}"/>
              </a:ext>
            </a:extLst>
          </p:cNvPr>
          <p:cNvSpPr txBox="1">
            <a:spLocks noGrp="1"/>
          </p:cNvSpPr>
          <p:nvPr>
            <p:ph type="title"/>
          </p:nvPr>
        </p:nvSpPr>
        <p:spPr>
          <a:xfrm>
            <a:off x="304796" y="183090"/>
            <a:ext cx="5486400" cy="761996"/>
          </a:xfrm>
          <a:prstGeom prst="rect">
            <a:avLst/>
          </a:prstGeom>
          <a:noFill/>
          <a:ln>
            <a:noFill/>
          </a:ln>
        </p:spPr>
        <p:txBody>
          <a:bodyPr vert="horz" wrap="square" lIns="91440" tIns="45720" rIns="91440" bIns="45720" anchor="ctr" anchorCtr="1"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A4E0D834-4208-288B-80B7-0F5D935D95A6}"/>
              </a:ext>
            </a:extLst>
          </p:cNvPr>
          <p:cNvSpPr txBox="1">
            <a:spLocks noGrp="1"/>
          </p:cNvSpPr>
          <p:nvPr>
            <p:ph type="body" idx="1"/>
          </p:nvPr>
        </p:nvSpPr>
        <p:spPr>
          <a:xfrm>
            <a:off x="304796" y="1066803"/>
            <a:ext cx="5486400" cy="3017309"/>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828B1-7044-492A-1621-A04F527015FA}"/>
              </a:ext>
            </a:extLst>
          </p:cNvPr>
          <p:cNvSpPr txBox="1">
            <a:spLocks noGrp="1"/>
          </p:cNvSpPr>
          <p:nvPr>
            <p:ph type="dt" sz="half" idx="2"/>
          </p:nvPr>
        </p:nvSpPr>
        <p:spPr>
          <a:xfrm>
            <a:off x="304796" y="4237567"/>
            <a:ext cx="1422404" cy="243413"/>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800" b="0" i="0" u="none" strike="noStrike" kern="1200" cap="none" spc="0" baseline="0">
                <a:solidFill>
                  <a:srgbClr val="898989"/>
                </a:solidFill>
                <a:uFillTx/>
                <a:latin typeface="Calibri"/>
              </a:defRPr>
            </a:lvl1pPr>
          </a:lstStyle>
          <a:p>
            <a:pPr lvl="0"/>
            <a:fld id="{EF159D35-DEFE-417B-B3AD-B1765389BED8}" type="datetime1">
              <a:rPr lang="en-US"/>
              <a:pPr lvl="0"/>
              <a:t>8/21/2025</a:t>
            </a:fld>
            <a:endParaRPr lang="en-US"/>
          </a:p>
        </p:txBody>
      </p:sp>
      <p:sp>
        <p:nvSpPr>
          <p:cNvPr id="5" name="Footer Placeholder 4">
            <a:extLst>
              <a:ext uri="{FF2B5EF4-FFF2-40B4-BE49-F238E27FC236}">
                <a16:creationId xmlns:a16="http://schemas.microsoft.com/office/drawing/2014/main" id="{7E1905E5-2A3E-C841-E3DC-2C8B052C0C91}"/>
              </a:ext>
            </a:extLst>
          </p:cNvPr>
          <p:cNvSpPr txBox="1">
            <a:spLocks noGrp="1"/>
          </p:cNvSpPr>
          <p:nvPr>
            <p:ph type="ftr" sz="quarter" idx="3"/>
          </p:nvPr>
        </p:nvSpPr>
        <p:spPr>
          <a:xfrm>
            <a:off x="2082802" y="4237567"/>
            <a:ext cx="1930398" cy="243413"/>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800" b="0" i="0" u="none" strike="noStrike" kern="1200" cap="none" spc="0" baseline="0">
                <a:solidFill>
                  <a:srgbClr val="898989"/>
                </a:solidFill>
                <a:uFillTx/>
                <a:latin typeface="Calibri"/>
              </a:defRPr>
            </a:lvl1pPr>
          </a:lstStyle>
          <a:p>
            <a:pPr lvl="0"/>
            <a:endParaRPr lang="en-US"/>
          </a:p>
        </p:txBody>
      </p:sp>
      <p:sp>
        <p:nvSpPr>
          <p:cNvPr id="6" name="Slide Number Placeholder 5">
            <a:extLst>
              <a:ext uri="{FF2B5EF4-FFF2-40B4-BE49-F238E27FC236}">
                <a16:creationId xmlns:a16="http://schemas.microsoft.com/office/drawing/2014/main" id="{882B25EF-A7EA-533A-C970-CC1C0E2EF273}"/>
              </a:ext>
            </a:extLst>
          </p:cNvPr>
          <p:cNvSpPr txBox="1">
            <a:spLocks noGrp="1"/>
          </p:cNvSpPr>
          <p:nvPr>
            <p:ph type="sldNum" sz="quarter" idx="4"/>
          </p:nvPr>
        </p:nvSpPr>
        <p:spPr>
          <a:xfrm>
            <a:off x="4368802" y="4237567"/>
            <a:ext cx="1422404" cy="243413"/>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800" b="0" i="0" u="none" strike="noStrike" kern="1200" cap="none" spc="0" baseline="0">
                <a:solidFill>
                  <a:srgbClr val="898989"/>
                </a:solidFill>
                <a:uFillTx/>
                <a:latin typeface="Calibri"/>
              </a:defRPr>
            </a:lvl1pPr>
          </a:lstStyle>
          <a:p>
            <a:pPr lvl="0"/>
            <a:fld id="{602B2420-5DA5-4B92-A192-1A02707ADA51}" type="slidenum">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ctr" defTabSz="609630" rtl="0" fontAlgn="auto" hangingPunct="1">
        <a:lnSpc>
          <a:spcPct val="100000"/>
        </a:lnSpc>
        <a:spcBef>
          <a:spcPts val="0"/>
        </a:spcBef>
        <a:spcAft>
          <a:spcPts val="0"/>
        </a:spcAft>
        <a:buNone/>
        <a:tabLst/>
        <a:defRPr lang="en-US" sz="2933" b="0" i="0" u="none" strike="noStrike" kern="1200" cap="none" spc="0" baseline="0">
          <a:solidFill>
            <a:srgbClr val="000000"/>
          </a:solidFill>
          <a:uFillTx/>
          <a:latin typeface="Calibri"/>
        </a:defRPr>
      </a:lvl1pPr>
    </p:titleStyle>
    <p:bodyStyle>
      <a:lvl1pPr marL="228609" marR="0" lvl="0" indent="-228609" algn="l" defTabSz="609630" rtl="0" fontAlgn="auto" hangingPunct="1">
        <a:lnSpc>
          <a:spcPct val="100000"/>
        </a:lnSpc>
        <a:spcBef>
          <a:spcPts val="500"/>
        </a:spcBef>
        <a:spcAft>
          <a:spcPts val="0"/>
        </a:spcAft>
        <a:buSzPct val="100000"/>
        <a:buFont typeface="Arial" pitchFamily="34"/>
        <a:buChar char="•"/>
        <a:tabLst/>
        <a:defRPr lang="en-US" sz="2133" b="0" i="0" u="none" strike="noStrike" kern="1200" cap="none" spc="0" baseline="0">
          <a:solidFill>
            <a:srgbClr val="000000"/>
          </a:solidFill>
          <a:uFillTx/>
          <a:latin typeface="Calibri"/>
        </a:defRPr>
      </a:lvl1pPr>
      <a:lvl2pPr marL="495321" marR="0" lvl="1" indent="-190506" algn="l" defTabSz="609630" rtl="0" fontAlgn="auto" hangingPunct="1">
        <a:lnSpc>
          <a:spcPct val="100000"/>
        </a:lnSpc>
        <a:spcBef>
          <a:spcPts val="400"/>
        </a:spcBef>
        <a:spcAft>
          <a:spcPts val="0"/>
        </a:spcAft>
        <a:buSzPct val="100000"/>
        <a:buFont typeface="Arial" pitchFamily="34"/>
        <a:buChar char="–"/>
        <a:tabLst/>
        <a:defRPr lang="en-US" sz="1867" b="0" i="0" u="none" strike="noStrike" kern="1200" cap="none" spc="0" baseline="0">
          <a:solidFill>
            <a:srgbClr val="000000"/>
          </a:solidFill>
          <a:uFillTx/>
          <a:latin typeface="Calibri"/>
        </a:defRPr>
      </a:lvl2pPr>
      <a:lvl3pPr marL="762033" marR="0" lvl="2" indent="-152412" algn="l" defTabSz="609630" rtl="0" fontAlgn="auto" hangingPunct="1">
        <a:lnSpc>
          <a:spcPct val="100000"/>
        </a:lnSpc>
        <a:spcBef>
          <a:spcPts val="400"/>
        </a:spcBef>
        <a:spcAft>
          <a:spcPts val="0"/>
        </a:spcAft>
        <a:buSzPct val="100000"/>
        <a:buFont typeface="Arial" pitchFamily="34"/>
        <a:buChar char="•"/>
        <a:tabLst/>
        <a:defRPr lang="en-US" sz="1600" b="0" i="0" u="none" strike="noStrike" kern="1200" cap="none" spc="0" baseline="0">
          <a:solidFill>
            <a:srgbClr val="000000"/>
          </a:solidFill>
          <a:uFillTx/>
          <a:latin typeface="Calibri"/>
        </a:defRPr>
      </a:lvl3pPr>
      <a:lvl4pPr marL="1066848" marR="0" lvl="3" indent="-152412" algn="l" defTabSz="609630" rtl="0" fontAlgn="auto" hangingPunct="1">
        <a:lnSpc>
          <a:spcPct val="100000"/>
        </a:lnSpc>
        <a:spcBef>
          <a:spcPts val="300"/>
        </a:spcBef>
        <a:spcAft>
          <a:spcPts val="0"/>
        </a:spcAft>
        <a:buSzPct val="100000"/>
        <a:buFont typeface="Arial" pitchFamily="34"/>
        <a:buChar char="–"/>
        <a:tabLst/>
        <a:defRPr lang="en-US" sz="1333" b="0" i="0" u="none" strike="noStrike" kern="1200" cap="none" spc="0" baseline="0">
          <a:solidFill>
            <a:srgbClr val="000000"/>
          </a:solidFill>
          <a:uFillTx/>
          <a:latin typeface="Calibri"/>
        </a:defRPr>
      </a:lvl4pPr>
      <a:lvl5pPr marL="1371673" marR="0" lvl="4" indent="-152412" algn="l" defTabSz="609630" rtl="0" fontAlgn="auto" hangingPunct="1">
        <a:lnSpc>
          <a:spcPct val="100000"/>
        </a:lnSpc>
        <a:spcBef>
          <a:spcPts val="300"/>
        </a:spcBef>
        <a:spcAft>
          <a:spcPts val="0"/>
        </a:spcAft>
        <a:buSzPct val="100000"/>
        <a:buFont typeface="Arial" pitchFamily="34"/>
        <a:buChar char="»"/>
        <a:tabLst/>
        <a:defRPr lang="en-US" sz="1333"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statistics.cepal.org/portal/cepalstat/dashboard.html?theme=1&amp;lang=es"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name="Slide57">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4F7AE8A-1D19-0FD8-E55A-CC88EE6CBFE0}"/>
              </a:ext>
            </a:extLst>
          </p:cNvPr>
          <p:cNvSpPr/>
          <p:nvPr/>
        </p:nvSpPr>
        <p:spPr>
          <a:xfrm>
            <a:off x="-312432" y="845737"/>
            <a:ext cx="12847191" cy="6600248"/>
          </a:xfrm>
          <a:custGeom>
            <a:avLst/>
            <a:gdLst>
              <a:gd name="f0" fmla="val w"/>
              <a:gd name="f1" fmla="val h"/>
              <a:gd name="f2" fmla="val 0"/>
              <a:gd name="f3" fmla="val 19270793"/>
              <a:gd name="f4" fmla="val 9900370"/>
              <a:gd name="f5" fmla="val 19270792"/>
              <a:gd name="f6" fmla="val 9900369"/>
              <a:gd name="f7" fmla="*/ f0 1 19270793"/>
              <a:gd name="f8" fmla="*/ f1 1 9900370"/>
              <a:gd name="f9" fmla="val f2"/>
              <a:gd name="f10" fmla="val f3"/>
              <a:gd name="f11" fmla="val f4"/>
              <a:gd name="f12" fmla="+- f11 0 f9"/>
              <a:gd name="f13" fmla="+- f10 0 f9"/>
              <a:gd name="f14" fmla="*/ f13 1 19270793"/>
              <a:gd name="f15" fmla="*/ f12 1 9900370"/>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19270793" h="9900370">
                <a:moveTo>
                  <a:pt x="f2" y="f2"/>
                </a:moveTo>
                <a:lnTo>
                  <a:pt x="f5" y="f2"/>
                </a:lnTo>
                <a:lnTo>
                  <a:pt x="f5" y="f6"/>
                </a:lnTo>
                <a:lnTo>
                  <a:pt x="f2" y="f6"/>
                </a:lnTo>
                <a:lnTo>
                  <a:pt x="f2" y="f2"/>
                </a:lnTo>
                <a:close/>
              </a:path>
            </a:pathLst>
          </a:custGeom>
          <a:blipFill>
            <a:blip r:embed="rId3">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3" name="Freeform 3">
            <a:extLst>
              <a:ext uri="{FF2B5EF4-FFF2-40B4-BE49-F238E27FC236}">
                <a16:creationId xmlns:a16="http://schemas.microsoft.com/office/drawing/2014/main" id="{C81072AC-5DEA-E7B6-D5A0-895BC54EE65A}"/>
              </a:ext>
            </a:extLst>
          </p:cNvPr>
          <p:cNvSpPr/>
          <p:nvPr/>
        </p:nvSpPr>
        <p:spPr>
          <a:xfrm>
            <a:off x="6295478" y="-234779"/>
            <a:ext cx="4335719" cy="2636785"/>
          </a:xfrm>
          <a:custGeom>
            <a:avLst/>
            <a:gdLst>
              <a:gd name="f0" fmla="val w"/>
              <a:gd name="f1" fmla="val h"/>
              <a:gd name="f2" fmla="val 0"/>
              <a:gd name="f3" fmla="val 3709356"/>
              <a:gd name="f4" fmla="val 2866321"/>
              <a:gd name="f5" fmla="*/ f0 1 3709356"/>
              <a:gd name="f6" fmla="*/ f1 1 2866321"/>
              <a:gd name="f7" fmla="val f2"/>
              <a:gd name="f8" fmla="val f3"/>
              <a:gd name="f9" fmla="val f4"/>
              <a:gd name="f10" fmla="+- f9 0 f7"/>
              <a:gd name="f11" fmla="+- f8 0 f7"/>
              <a:gd name="f12" fmla="*/ f11 1 3709356"/>
              <a:gd name="f13" fmla="*/ f10 1 2866321"/>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3709356" h="2866321">
                <a:moveTo>
                  <a:pt x="f2" y="f2"/>
                </a:moveTo>
                <a:lnTo>
                  <a:pt x="f3" y="f2"/>
                </a:lnTo>
                <a:lnTo>
                  <a:pt x="f3" y="f4"/>
                </a:lnTo>
                <a:lnTo>
                  <a:pt x="f2" y="f4"/>
                </a:lnTo>
                <a:lnTo>
                  <a:pt x="f2" y="f2"/>
                </a:lnTo>
                <a:close/>
              </a:path>
            </a:pathLst>
          </a:custGeom>
          <a:blipFill>
            <a:blip r:embed="rId5">
              <a:alphaModFix/>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4" name="Freeform 4">
            <a:extLst>
              <a:ext uri="{FF2B5EF4-FFF2-40B4-BE49-F238E27FC236}">
                <a16:creationId xmlns:a16="http://schemas.microsoft.com/office/drawing/2014/main" id="{71EAA71B-ACB4-A21F-A940-7726DDB22FCC}"/>
              </a:ext>
            </a:extLst>
          </p:cNvPr>
          <p:cNvSpPr/>
          <p:nvPr/>
        </p:nvSpPr>
        <p:spPr>
          <a:xfrm>
            <a:off x="3766833" y="4736100"/>
            <a:ext cx="1339972" cy="903058"/>
          </a:xfrm>
          <a:custGeom>
            <a:avLst/>
            <a:gdLst>
              <a:gd name="f0" fmla="val w"/>
              <a:gd name="f1" fmla="val h"/>
              <a:gd name="f2" fmla="val 0"/>
              <a:gd name="f3" fmla="val 2417105"/>
              <a:gd name="f4" fmla="val 1409681"/>
              <a:gd name="f5" fmla="*/ f0 1 2417105"/>
              <a:gd name="f6" fmla="*/ f1 1 1409681"/>
              <a:gd name="f7" fmla="val f2"/>
              <a:gd name="f8" fmla="val f3"/>
              <a:gd name="f9" fmla="val f4"/>
              <a:gd name="f10" fmla="+- f9 0 f7"/>
              <a:gd name="f11" fmla="+- f8 0 f7"/>
              <a:gd name="f12" fmla="*/ f11 1 2417105"/>
              <a:gd name="f13" fmla="*/ f10 1 1409681"/>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417105" h="1409681">
                <a:moveTo>
                  <a:pt x="f2" y="f2"/>
                </a:moveTo>
                <a:lnTo>
                  <a:pt x="f3" y="f2"/>
                </a:lnTo>
                <a:lnTo>
                  <a:pt x="f3" y="f4"/>
                </a:lnTo>
                <a:lnTo>
                  <a:pt x="f2" y="f4"/>
                </a:lnTo>
                <a:lnTo>
                  <a:pt x="f2" y="f2"/>
                </a:lnTo>
                <a:close/>
              </a:path>
            </a:pathLst>
          </a:custGeom>
          <a:blipFill>
            <a:blip r:embed="rId6">
              <a:alphaModFix/>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5" name="Freeform 5">
            <a:extLst>
              <a:ext uri="{FF2B5EF4-FFF2-40B4-BE49-F238E27FC236}">
                <a16:creationId xmlns:a16="http://schemas.microsoft.com/office/drawing/2014/main" id="{76B656E6-24C8-50D8-72BC-313A4EEE04EE}"/>
              </a:ext>
            </a:extLst>
          </p:cNvPr>
          <p:cNvSpPr/>
          <p:nvPr/>
        </p:nvSpPr>
        <p:spPr>
          <a:xfrm>
            <a:off x="6511728" y="3482522"/>
            <a:ext cx="1220356" cy="1127920"/>
          </a:xfrm>
          <a:custGeom>
            <a:avLst/>
            <a:gdLst>
              <a:gd name="f0" fmla="val w"/>
              <a:gd name="f1" fmla="val h"/>
              <a:gd name="f2" fmla="val 0"/>
              <a:gd name="f3" fmla="val 1601131"/>
              <a:gd name="f4" fmla="val 1559884"/>
              <a:gd name="f5" fmla="*/ f0 1 1601131"/>
              <a:gd name="f6" fmla="*/ f1 1 1559884"/>
              <a:gd name="f7" fmla="val f2"/>
              <a:gd name="f8" fmla="val f3"/>
              <a:gd name="f9" fmla="val f4"/>
              <a:gd name="f10" fmla="+- f9 0 f7"/>
              <a:gd name="f11" fmla="+- f8 0 f7"/>
              <a:gd name="f12" fmla="*/ f11 1 1601131"/>
              <a:gd name="f13" fmla="*/ f10 1 1559884"/>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601131" h="1559884">
                <a:moveTo>
                  <a:pt x="f2" y="f2"/>
                </a:moveTo>
                <a:lnTo>
                  <a:pt x="f3" y="f2"/>
                </a:lnTo>
                <a:lnTo>
                  <a:pt x="f3" y="f4"/>
                </a:lnTo>
                <a:lnTo>
                  <a:pt x="f2" y="f4"/>
                </a:lnTo>
                <a:lnTo>
                  <a:pt x="f2" y="f2"/>
                </a:lnTo>
                <a:close/>
              </a:path>
            </a:pathLst>
          </a:custGeom>
          <a:blipFill>
            <a:blip r:embed="rId7">
              <a:alphaModFix/>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6" name="Freeform 6">
            <a:extLst>
              <a:ext uri="{FF2B5EF4-FFF2-40B4-BE49-F238E27FC236}">
                <a16:creationId xmlns:a16="http://schemas.microsoft.com/office/drawing/2014/main" id="{5C57CC0A-9232-B92C-04EF-AE811525BFDF}"/>
              </a:ext>
            </a:extLst>
          </p:cNvPr>
          <p:cNvSpPr/>
          <p:nvPr/>
        </p:nvSpPr>
        <p:spPr>
          <a:xfrm>
            <a:off x="5367363" y="4046809"/>
            <a:ext cx="1009392" cy="1127920"/>
          </a:xfrm>
          <a:custGeom>
            <a:avLst/>
            <a:gdLst>
              <a:gd name="f0" fmla="val w"/>
              <a:gd name="f1" fmla="val h"/>
              <a:gd name="f2" fmla="val 0"/>
              <a:gd name="f3" fmla="val 1334036"/>
              <a:gd name="f4" fmla="val 1409681"/>
              <a:gd name="f5" fmla="val 1334037"/>
              <a:gd name="f6" fmla="*/ f0 1 1334036"/>
              <a:gd name="f7" fmla="*/ f1 1 1409681"/>
              <a:gd name="f8" fmla="val f2"/>
              <a:gd name="f9" fmla="val f3"/>
              <a:gd name="f10" fmla="val f4"/>
              <a:gd name="f11" fmla="+- f10 0 f8"/>
              <a:gd name="f12" fmla="+- f9 0 f8"/>
              <a:gd name="f13" fmla="*/ f12 1 1334036"/>
              <a:gd name="f14" fmla="*/ f11 1 1409681"/>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334036" h="1409681">
                <a:moveTo>
                  <a:pt x="f2" y="f2"/>
                </a:moveTo>
                <a:lnTo>
                  <a:pt x="f5" y="f2"/>
                </a:lnTo>
                <a:lnTo>
                  <a:pt x="f5" y="f4"/>
                </a:lnTo>
                <a:lnTo>
                  <a:pt x="f2" y="f4"/>
                </a:lnTo>
                <a:lnTo>
                  <a:pt x="f2" y="f2"/>
                </a:lnTo>
                <a:close/>
              </a:path>
            </a:pathLst>
          </a:custGeom>
          <a:blipFill>
            <a:blip r:embed="rId8">
              <a:alphaModFix/>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7" name="Freeform 7">
            <a:extLst>
              <a:ext uri="{FF2B5EF4-FFF2-40B4-BE49-F238E27FC236}">
                <a16:creationId xmlns:a16="http://schemas.microsoft.com/office/drawing/2014/main" id="{4BD4BAB3-BC88-3285-6751-184EA8144ADB}"/>
              </a:ext>
            </a:extLst>
          </p:cNvPr>
          <p:cNvSpPr/>
          <p:nvPr/>
        </p:nvSpPr>
        <p:spPr>
          <a:xfrm>
            <a:off x="563873" y="5385917"/>
            <a:ext cx="1528299" cy="903058"/>
          </a:xfrm>
          <a:custGeom>
            <a:avLst/>
            <a:gdLst>
              <a:gd name="f0" fmla="val w"/>
              <a:gd name="f1" fmla="val h"/>
              <a:gd name="f2" fmla="val 0"/>
              <a:gd name="f3" fmla="val 2387941"/>
              <a:gd name="f4" fmla="val 1568987"/>
              <a:gd name="f5" fmla="*/ f0 1 2387941"/>
              <a:gd name="f6" fmla="*/ f1 1 1568987"/>
              <a:gd name="f7" fmla="val f2"/>
              <a:gd name="f8" fmla="val f3"/>
              <a:gd name="f9" fmla="val f4"/>
              <a:gd name="f10" fmla="+- f9 0 f7"/>
              <a:gd name="f11" fmla="+- f8 0 f7"/>
              <a:gd name="f12" fmla="*/ f11 1 2387941"/>
              <a:gd name="f13" fmla="*/ f10 1 1568987"/>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387941" h="1568987">
                <a:moveTo>
                  <a:pt x="f2" y="f2"/>
                </a:moveTo>
                <a:lnTo>
                  <a:pt x="f3" y="f2"/>
                </a:lnTo>
                <a:lnTo>
                  <a:pt x="f3" y="f4"/>
                </a:lnTo>
                <a:lnTo>
                  <a:pt x="f2" y="f4"/>
                </a:lnTo>
                <a:lnTo>
                  <a:pt x="f2" y="f2"/>
                </a:lnTo>
                <a:close/>
              </a:path>
            </a:pathLst>
          </a:custGeom>
          <a:blipFill>
            <a:blip r:embed="rId9">
              <a:alphaModFix/>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8" name="Freeform 8">
            <a:extLst>
              <a:ext uri="{FF2B5EF4-FFF2-40B4-BE49-F238E27FC236}">
                <a16:creationId xmlns:a16="http://schemas.microsoft.com/office/drawing/2014/main" id="{340C5CDF-710A-3C84-CD42-6E9B03D9487D}"/>
              </a:ext>
            </a:extLst>
          </p:cNvPr>
          <p:cNvSpPr/>
          <p:nvPr/>
        </p:nvSpPr>
        <p:spPr>
          <a:xfrm>
            <a:off x="2434926" y="5053320"/>
            <a:ext cx="1071349" cy="903058"/>
          </a:xfrm>
          <a:custGeom>
            <a:avLst/>
            <a:gdLst>
              <a:gd name="f0" fmla="val w"/>
              <a:gd name="f1" fmla="val h"/>
              <a:gd name="f2" fmla="val 0"/>
              <a:gd name="f3" fmla="val 1412093"/>
              <a:gd name="f4" fmla="*/ f0 1 1412093"/>
              <a:gd name="f5" fmla="*/ f1 1 1412093"/>
              <a:gd name="f6" fmla="val f2"/>
              <a:gd name="f7" fmla="val f3"/>
              <a:gd name="f8" fmla="+- f7 0 f6"/>
              <a:gd name="f9" fmla="*/ f8 1 1412093"/>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1412093" h="1412093">
                <a:moveTo>
                  <a:pt x="f2" y="f2"/>
                </a:moveTo>
                <a:lnTo>
                  <a:pt x="f3" y="f2"/>
                </a:lnTo>
                <a:lnTo>
                  <a:pt x="f3" y="f3"/>
                </a:lnTo>
                <a:lnTo>
                  <a:pt x="f2" y="f3"/>
                </a:lnTo>
                <a:lnTo>
                  <a:pt x="f2" y="f2"/>
                </a:lnTo>
                <a:close/>
              </a:path>
            </a:pathLst>
          </a:custGeom>
          <a:blipFill>
            <a:blip r:embed="rId10">
              <a:alphaModFix/>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9" name="Freeform 9">
            <a:extLst>
              <a:ext uri="{FF2B5EF4-FFF2-40B4-BE49-F238E27FC236}">
                <a16:creationId xmlns:a16="http://schemas.microsoft.com/office/drawing/2014/main" id="{4B7B38BD-62F0-4AC4-B7F4-D85CB1FBC3D8}"/>
              </a:ext>
            </a:extLst>
          </p:cNvPr>
          <p:cNvSpPr/>
          <p:nvPr/>
        </p:nvSpPr>
        <p:spPr>
          <a:xfrm>
            <a:off x="7713337" y="2402006"/>
            <a:ext cx="1890346" cy="1180474"/>
          </a:xfrm>
          <a:custGeom>
            <a:avLst/>
            <a:gdLst>
              <a:gd name="f0" fmla="val w"/>
              <a:gd name="f1" fmla="val h"/>
              <a:gd name="f2" fmla="val 0"/>
              <a:gd name="f3" fmla="val 2244428"/>
              <a:gd name="f4" fmla="val 1090086"/>
              <a:gd name="f5" fmla="*/ f0 1 2244428"/>
              <a:gd name="f6" fmla="*/ f1 1 1090086"/>
              <a:gd name="f7" fmla="val f2"/>
              <a:gd name="f8" fmla="val f3"/>
              <a:gd name="f9" fmla="val f4"/>
              <a:gd name="f10" fmla="+- f9 0 f7"/>
              <a:gd name="f11" fmla="+- f8 0 f7"/>
              <a:gd name="f12" fmla="*/ f11 1 2244428"/>
              <a:gd name="f13" fmla="*/ f10 1 1090086"/>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244428" h="1090086">
                <a:moveTo>
                  <a:pt x="f2" y="f2"/>
                </a:moveTo>
                <a:lnTo>
                  <a:pt x="f3" y="f2"/>
                </a:lnTo>
                <a:lnTo>
                  <a:pt x="f3" y="f4"/>
                </a:lnTo>
                <a:lnTo>
                  <a:pt x="f2" y="f4"/>
                </a:lnTo>
                <a:lnTo>
                  <a:pt x="f2" y="f2"/>
                </a:lnTo>
                <a:close/>
              </a:path>
            </a:pathLst>
          </a:custGeom>
          <a:blipFill>
            <a:blip r:embed="rId11">
              <a:alphaModFix/>
            </a:blip>
            <a:stretch>
              <a:fillRect/>
            </a:stretch>
          </a:blipFill>
          <a:ln cap="flat">
            <a:noFill/>
            <a:prstDash val="solid"/>
          </a:ln>
        </p:spPr>
        <p:txBody>
          <a:bodyPr vert="horz" wrap="square" lIns="91440" tIns="45720" rIns="91440" bIns="45720" anchor="t" anchorCtr="0" compatLnSpc="1">
            <a:noAutofit/>
          </a:bodyPr>
          <a:lstStyle/>
          <a:p>
            <a:pPr marL="0" marR="0" lvl="0" indent="0" algn="l" defTabSz="60963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200" b="0" i="0" u="none" strike="noStrike" kern="1200" cap="none" spc="0" baseline="0">
              <a:solidFill>
                <a:srgbClr val="000000"/>
              </a:solidFill>
              <a:uFillTx/>
              <a:latin typeface="Calibri"/>
            </a:endParaRPr>
          </a:p>
        </p:txBody>
      </p:sp>
      <p:sp>
        <p:nvSpPr>
          <p:cNvPr id="10" name="Diagrama 12">
            <a:extLst>
              <a:ext uri="{FF2B5EF4-FFF2-40B4-BE49-F238E27FC236}">
                <a16:creationId xmlns:a16="http://schemas.microsoft.com/office/drawing/2014/main" id="{21075AE8-BDE8-DD56-4F81-C87C109C4158}"/>
              </a:ext>
            </a:extLst>
          </p:cNvPr>
          <p:cNvSpPr/>
          <p:nvPr/>
        </p:nvSpPr>
        <p:spPr>
          <a:xfrm>
            <a:off x="481806" y="1109396"/>
            <a:ext cx="5614194" cy="2713228"/>
          </a:xfrm>
          <a:custGeom>
            <a:avLst/>
            <a:gdLst>
              <a:gd name="f0" fmla="val 10800000"/>
              <a:gd name="f1" fmla="val 5400000"/>
              <a:gd name="f2" fmla="val 180"/>
              <a:gd name="f3" fmla="val w"/>
              <a:gd name="f4" fmla="val h"/>
              <a:gd name="f5" fmla="val 0"/>
              <a:gd name="f6" fmla="val 6239720"/>
              <a:gd name="f7" fmla="val 2251080"/>
              <a:gd name="f8" fmla="val 375188"/>
              <a:gd name="f9" fmla="val 167977"/>
              <a:gd name="f10" fmla="val 5864532"/>
              <a:gd name="f11" fmla="val 6071743"/>
              <a:gd name="f12" fmla="val 1875892"/>
              <a:gd name="f13" fmla="val 2083103"/>
              <a:gd name="f14" fmla="+- 0 0 -90"/>
              <a:gd name="f15" fmla="*/ f3 1 6239720"/>
              <a:gd name="f16" fmla="*/ f4 1 2251080"/>
              <a:gd name="f17" fmla="val f5"/>
              <a:gd name="f18" fmla="val f6"/>
              <a:gd name="f19" fmla="val f7"/>
              <a:gd name="f20" fmla="*/ f14 f0 1"/>
              <a:gd name="f21" fmla="+- f19 0 f17"/>
              <a:gd name="f22" fmla="+- f18 0 f17"/>
              <a:gd name="f23" fmla="*/ f20 1 f2"/>
              <a:gd name="f24" fmla="*/ f22 1 6239720"/>
              <a:gd name="f25" fmla="*/ f21 1 2251080"/>
              <a:gd name="f26" fmla="*/ 0 f22 1"/>
              <a:gd name="f27" fmla="*/ 375188 f21 1"/>
              <a:gd name="f28" fmla="*/ 375188 f22 1"/>
              <a:gd name="f29" fmla="*/ 0 f21 1"/>
              <a:gd name="f30" fmla="*/ 5864532 f22 1"/>
              <a:gd name="f31" fmla="*/ 6239720 f22 1"/>
              <a:gd name="f32" fmla="*/ 1875892 f21 1"/>
              <a:gd name="f33" fmla="*/ 2251080 f21 1"/>
              <a:gd name="f34" fmla="+- f23 0 f1"/>
              <a:gd name="f35" fmla="*/ f26 1 6239720"/>
              <a:gd name="f36" fmla="*/ f27 1 2251080"/>
              <a:gd name="f37" fmla="*/ f28 1 6239720"/>
              <a:gd name="f38" fmla="*/ f29 1 2251080"/>
              <a:gd name="f39" fmla="*/ f30 1 6239720"/>
              <a:gd name="f40" fmla="*/ f31 1 6239720"/>
              <a:gd name="f41" fmla="*/ f32 1 2251080"/>
              <a:gd name="f42" fmla="*/ f33 1 2251080"/>
              <a:gd name="f43" fmla="*/ f17 1 f24"/>
              <a:gd name="f44" fmla="*/ f18 1 f24"/>
              <a:gd name="f45" fmla="*/ f17 1 f25"/>
              <a:gd name="f46" fmla="*/ f19 1 f25"/>
              <a:gd name="f47" fmla="*/ f35 1 f24"/>
              <a:gd name="f48" fmla="*/ f36 1 f25"/>
              <a:gd name="f49" fmla="*/ f37 1 f24"/>
              <a:gd name="f50" fmla="*/ f38 1 f25"/>
              <a:gd name="f51" fmla="*/ f39 1 f24"/>
              <a:gd name="f52" fmla="*/ f40 1 f24"/>
              <a:gd name="f53" fmla="*/ f41 1 f25"/>
              <a:gd name="f54" fmla="*/ f42 1 f25"/>
              <a:gd name="f55" fmla="*/ f43 f15 1"/>
              <a:gd name="f56" fmla="*/ f44 f15 1"/>
              <a:gd name="f57" fmla="*/ f46 f16 1"/>
              <a:gd name="f58" fmla="*/ f45 f16 1"/>
              <a:gd name="f59" fmla="*/ f47 f15 1"/>
              <a:gd name="f60" fmla="*/ f48 f16 1"/>
              <a:gd name="f61" fmla="*/ f49 f15 1"/>
              <a:gd name="f62" fmla="*/ f50 f16 1"/>
              <a:gd name="f63" fmla="*/ f51 f15 1"/>
              <a:gd name="f64" fmla="*/ f52 f15 1"/>
              <a:gd name="f65" fmla="*/ f53 f16 1"/>
              <a:gd name="f66" fmla="*/ f54 f16 1"/>
            </a:gdLst>
            <a:ahLst/>
            <a:cxnLst>
              <a:cxn ang="3cd4">
                <a:pos x="hc" y="t"/>
              </a:cxn>
              <a:cxn ang="0">
                <a:pos x="r" y="vc"/>
              </a:cxn>
              <a:cxn ang="cd4">
                <a:pos x="hc" y="b"/>
              </a:cxn>
              <a:cxn ang="cd2">
                <a:pos x="l" y="vc"/>
              </a:cxn>
              <a:cxn ang="f34">
                <a:pos x="f59" y="f60"/>
              </a:cxn>
              <a:cxn ang="f34">
                <a:pos x="f61" y="f62"/>
              </a:cxn>
              <a:cxn ang="f34">
                <a:pos x="f63" y="f62"/>
              </a:cxn>
              <a:cxn ang="f34">
                <a:pos x="f64" y="f60"/>
              </a:cxn>
              <a:cxn ang="f34">
                <a:pos x="f64" y="f65"/>
              </a:cxn>
              <a:cxn ang="f34">
                <a:pos x="f63" y="f66"/>
              </a:cxn>
              <a:cxn ang="f34">
                <a:pos x="f61" y="f66"/>
              </a:cxn>
              <a:cxn ang="f34">
                <a:pos x="f59" y="f65"/>
              </a:cxn>
              <a:cxn ang="f34">
                <a:pos x="f59" y="f60"/>
              </a:cxn>
            </a:cxnLst>
            <a:rect l="f55" t="f58" r="f56" b="f57"/>
            <a:pathLst>
              <a:path w="6239720" h="2251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00B050"/>
          </a:solidFill>
          <a:ln w="25402" cap="flat">
            <a:solidFill>
              <a:srgbClr val="FFFFFF"/>
            </a:solidFill>
            <a:prstDash val="solid"/>
            <a:miter/>
          </a:ln>
        </p:spPr>
        <p:txBody>
          <a:bodyPr vert="horz" wrap="square" lIns="208949" tIns="208949" rIns="208949" bIns="208949" anchor="ctr" anchorCtr="0" compatLnSpc="1">
            <a:noAutofit/>
          </a:bodyPr>
          <a:lstStyle/>
          <a:p>
            <a:pPr marL="0" marR="0" lvl="0" indent="0" algn="ctr" defTabSz="1155701"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es-CO" sz="2600" b="1" i="0" u="none" strike="noStrike" kern="1200" cap="none" spc="0" baseline="0" dirty="0">
                <a:solidFill>
                  <a:srgbClr val="FFFFFF"/>
                </a:solidFill>
                <a:uFillTx/>
                <a:latin typeface="Calibri"/>
              </a:rPr>
              <a:t>Informe situacional y de balance de cumplimiento de los derechos de niñas, niños y adolescentes en Centro América y Panamá en el marco de la aplicación de la convención de los derechos del niño</a:t>
            </a:r>
            <a:endParaRPr lang="es-SV" sz="2600" b="0" i="0" u="none" strike="noStrike" kern="1200" cap="none" spc="0" baseline="0" dirty="0">
              <a:solidFill>
                <a:srgbClr val="FFFFFF"/>
              </a:solidFill>
              <a:uFillTx/>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56">
    <p:spTree>
      <p:nvGrpSpPr>
        <p:cNvPr id="1" name=""/>
        <p:cNvGrpSpPr/>
        <p:nvPr/>
      </p:nvGrpSpPr>
      <p:grpSpPr>
        <a:xfrm>
          <a:off x="0" y="0"/>
          <a:ext cx="0" cy="0"/>
          <a:chOff x="0" y="0"/>
          <a:chExt cx="0" cy="0"/>
        </a:xfrm>
      </p:grpSpPr>
      <p:sp>
        <p:nvSpPr>
          <p:cNvPr id="2" name="Diagrama 3">
            <a:extLst>
              <a:ext uri="{FF2B5EF4-FFF2-40B4-BE49-F238E27FC236}">
                <a16:creationId xmlns:a16="http://schemas.microsoft.com/office/drawing/2014/main" id="{533FBC1E-1229-3BBC-C4B1-ABDA8EF18B31}"/>
              </a:ext>
            </a:extLst>
          </p:cNvPr>
          <p:cNvSpPr/>
          <p:nvPr/>
        </p:nvSpPr>
        <p:spPr>
          <a:xfrm>
            <a:off x="838203" y="401375"/>
            <a:ext cx="6934196" cy="1253066"/>
          </a:xfrm>
          <a:custGeom>
            <a:avLst/>
            <a:gdLst>
              <a:gd name="f0" fmla="val 10800000"/>
              <a:gd name="f1" fmla="val 5400000"/>
              <a:gd name="f2" fmla="val 180"/>
              <a:gd name="f3" fmla="val w"/>
              <a:gd name="f4" fmla="val h"/>
              <a:gd name="f5" fmla="val 0"/>
              <a:gd name="f6" fmla="val 6934197"/>
              <a:gd name="f7" fmla="val 1253070"/>
              <a:gd name="f8" fmla="val 208849"/>
              <a:gd name="f9" fmla="val 93505"/>
              <a:gd name="f10" fmla="val 6725348"/>
              <a:gd name="f11" fmla="val 6840692"/>
              <a:gd name="f12" fmla="val 1044221"/>
              <a:gd name="f13" fmla="val 1159565"/>
              <a:gd name="f14" fmla="+- 0 0 -90"/>
              <a:gd name="f15" fmla="*/ f3 1 6934197"/>
              <a:gd name="f16" fmla="*/ f4 1 1253070"/>
              <a:gd name="f17" fmla="+- f7 0 f5"/>
              <a:gd name="f18" fmla="+- f6 0 f5"/>
              <a:gd name="f19" fmla="*/ f14 f0 1"/>
              <a:gd name="f20" fmla="*/ f18 1 6934197"/>
              <a:gd name="f21" fmla="*/ f17 1 1253070"/>
              <a:gd name="f22" fmla="*/ 0 f18 1"/>
              <a:gd name="f23" fmla="*/ 208849 f17 1"/>
              <a:gd name="f24" fmla="*/ 208849 f18 1"/>
              <a:gd name="f25" fmla="*/ 0 f17 1"/>
              <a:gd name="f26" fmla="*/ 6725348 f18 1"/>
              <a:gd name="f27" fmla="*/ 6934197 f18 1"/>
              <a:gd name="f28" fmla="*/ 1044221 f17 1"/>
              <a:gd name="f29" fmla="*/ 1253070 f17 1"/>
              <a:gd name="f30" fmla="*/ f19 1 f2"/>
              <a:gd name="f31" fmla="*/ f22 1 6934197"/>
              <a:gd name="f32" fmla="*/ f23 1 1253070"/>
              <a:gd name="f33" fmla="*/ f24 1 6934197"/>
              <a:gd name="f34" fmla="*/ f25 1 1253070"/>
              <a:gd name="f35" fmla="*/ f26 1 6934197"/>
              <a:gd name="f36" fmla="*/ f27 1 6934197"/>
              <a:gd name="f37" fmla="*/ f28 1 1253070"/>
              <a:gd name="f38" fmla="*/ f29 1 125307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6934197" h="125307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00B0F0"/>
          </a:solidFill>
          <a:ln w="19046" cap="flat">
            <a:solidFill>
              <a:srgbClr val="FFFFFF"/>
            </a:solidFill>
            <a:prstDash val="solid"/>
            <a:miter/>
          </a:ln>
        </p:spPr>
        <p:txBody>
          <a:bodyPr vert="horz" wrap="square" lIns="255483" tIns="255483" rIns="255483" bIns="255483" anchor="ctr" anchorCtr="0" compatLnSpc="1">
            <a:noAutofit/>
          </a:bodyPr>
          <a:lstStyle/>
          <a:p>
            <a:pPr marL="0" marR="0" lvl="0" indent="0" algn="l" defTabSz="2266953" rtl="0" fontAlgn="auto" hangingPunct="1">
              <a:lnSpc>
                <a:spcPct val="90000"/>
              </a:lnSpc>
              <a:spcBef>
                <a:spcPts val="0"/>
              </a:spcBef>
              <a:spcAft>
                <a:spcPts val="2100"/>
              </a:spcAft>
              <a:buNone/>
              <a:tabLst/>
              <a:defRPr sz="1800" b="0" i="0" u="none" strike="noStrike" kern="0" cap="none" spc="0" baseline="0">
                <a:solidFill>
                  <a:srgbClr val="000000"/>
                </a:solidFill>
                <a:uFillTx/>
              </a:defRPr>
            </a:pPr>
            <a:r>
              <a:rPr lang="es-SV" sz="5100" b="0" i="0" u="none" strike="noStrike" kern="1200" cap="none" spc="0" baseline="0">
                <a:solidFill>
                  <a:srgbClr val="FFFFFF"/>
                </a:solidFill>
                <a:uFillTx/>
                <a:latin typeface="Aptos"/>
              </a:rPr>
              <a:t>OBJETO DEL INFORME </a:t>
            </a:r>
          </a:p>
        </p:txBody>
      </p:sp>
      <p:grpSp>
        <p:nvGrpSpPr>
          <p:cNvPr id="3" name="Marcador de contenido 4">
            <a:extLst>
              <a:ext uri="{FF2B5EF4-FFF2-40B4-BE49-F238E27FC236}">
                <a16:creationId xmlns:a16="http://schemas.microsoft.com/office/drawing/2014/main" id="{792D2CD8-1F51-A319-61E2-A1B441FBB0FF}"/>
              </a:ext>
            </a:extLst>
          </p:cNvPr>
          <p:cNvGrpSpPr/>
          <p:nvPr/>
        </p:nvGrpSpPr>
        <p:grpSpPr>
          <a:xfrm>
            <a:off x="838203" y="1825627"/>
            <a:ext cx="10515599" cy="4351336"/>
            <a:chOff x="838203" y="1825627"/>
            <a:chExt cx="10515599" cy="4351336"/>
          </a:xfrm>
        </p:grpSpPr>
        <p:sp>
          <p:nvSpPr>
            <p:cNvPr id="4" name="Forma libre: forma 3">
              <a:extLst>
                <a:ext uri="{FF2B5EF4-FFF2-40B4-BE49-F238E27FC236}">
                  <a16:creationId xmlns:a16="http://schemas.microsoft.com/office/drawing/2014/main" id="{E45DEBD0-18FC-4E88-E07E-E2AE6C6A10FA}"/>
                </a:ext>
              </a:extLst>
            </p:cNvPr>
            <p:cNvSpPr/>
            <p:nvPr/>
          </p:nvSpPr>
          <p:spPr>
            <a:xfrm>
              <a:off x="838203" y="1825627"/>
              <a:ext cx="4351336" cy="4351336"/>
            </a:xfrm>
            <a:custGeom>
              <a:avLst/>
              <a:gdLst>
                <a:gd name="f0" fmla="val 10800000"/>
                <a:gd name="f1" fmla="val 5400000"/>
                <a:gd name="f2" fmla="val 180"/>
                <a:gd name="f3" fmla="val w"/>
                <a:gd name="f4" fmla="val h"/>
                <a:gd name="f5" fmla="val ss"/>
                <a:gd name="f6" fmla="val 0"/>
                <a:gd name="f7" fmla="*/ 5419351 1 1725033"/>
                <a:gd name="f8" fmla="+- 0 0 1"/>
                <a:gd name="f9" fmla="abs f3"/>
                <a:gd name="f10" fmla="abs f4"/>
                <a:gd name="f11" fmla="abs f5"/>
                <a:gd name="f12" fmla="+- 2700000 f1 0"/>
                <a:gd name="f13" fmla="+- 0 0 f6"/>
                <a:gd name="f14" fmla="+- 0 0 f2"/>
                <a:gd name="f15" fmla="?: f9 f3 1"/>
                <a:gd name="f16" fmla="?: f10 f4 1"/>
                <a:gd name="f17" fmla="?: f11 f5 1"/>
                <a:gd name="f18" fmla="*/ f13 f0 1"/>
                <a:gd name="f19" fmla="*/ f14 f0 1"/>
                <a:gd name="f20" fmla="+- f12 0 f1"/>
                <a:gd name="f21" fmla="*/ f15 1 21600"/>
                <a:gd name="f22" fmla="*/ f16 1 21600"/>
                <a:gd name="f23" fmla="*/ 21600 f15 1"/>
                <a:gd name="f24" fmla="*/ 21600 f16 1"/>
                <a:gd name="f25" fmla="*/ f18 1 f2"/>
                <a:gd name="f26" fmla="*/ f19 1 f2"/>
                <a:gd name="f27" fmla="+- f20 f1 0"/>
                <a:gd name="f28" fmla="min f22 f21"/>
                <a:gd name="f29" fmla="*/ f23 1 f17"/>
                <a:gd name="f30" fmla="*/ f24 1 f17"/>
                <a:gd name="f31" fmla="+- f25 0 f1"/>
                <a:gd name="f32" fmla="+- f26 0 f1"/>
                <a:gd name="f33" fmla="*/ f27 f7 1"/>
                <a:gd name="f34" fmla="val f29"/>
                <a:gd name="f35" fmla="val f30"/>
                <a:gd name="f36" fmla="+- 0 0 f31"/>
                <a:gd name="f37" fmla="+- 0 0 f32"/>
                <a:gd name="f38" fmla="*/ f33 1 f0"/>
                <a:gd name="f39" fmla="+- f35 0 f6"/>
                <a:gd name="f40" fmla="+- f34 0 f6"/>
                <a:gd name="f41" fmla="+- f37 0 f36"/>
                <a:gd name="f42" fmla="+- f36 f1 0"/>
                <a:gd name="f43" fmla="+- 0 0 f38"/>
                <a:gd name="f44" fmla="*/ f39 1 2"/>
                <a:gd name="f45" fmla="*/ f40 1 2"/>
                <a:gd name="f46" fmla="+- f41 21600000 0"/>
                <a:gd name="f47" fmla="+- 0 0 f43"/>
                <a:gd name="f48" fmla="*/ f42 f7 1"/>
                <a:gd name="f49" fmla="+- f6 f44 0"/>
                <a:gd name="f50" fmla="+- f6 f45 0"/>
                <a:gd name="f51" fmla="?: f41 f41 f46"/>
                <a:gd name="f52" fmla="*/ f47 f0 1"/>
                <a:gd name="f53" fmla="*/ f48 1 f0"/>
                <a:gd name="f54" fmla="*/ f45 f28 1"/>
                <a:gd name="f55" fmla="*/ f44 f28 1"/>
                <a:gd name="f56" fmla="*/ f52 1 f7"/>
                <a:gd name="f57" fmla="+- 0 0 f53"/>
                <a:gd name="f58" fmla="*/ f50 f28 1"/>
                <a:gd name="f59" fmla="*/ f49 f28 1"/>
                <a:gd name="f60" fmla="+- f56 0 f1"/>
                <a:gd name="f61" fmla="+- 0 0 f57"/>
                <a:gd name="f62" fmla="cos 1 f60"/>
                <a:gd name="f63" fmla="sin 1 f60"/>
                <a:gd name="f64" fmla="*/ f61 f0 1"/>
                <a:gd name="f65" fmla="+- 0 0 f62"/>
                <a:gd name="f66" fmla="+- 0 0 f63"/>
                <a:gd name="f67" fmla="*/ f64 1 f7"/>
                <a:gd name="f68" fmla="+- 0 0 f65"/>
                <a:gd name="f69" fmla="+- 0 0 f66"/>
                <a:gd name="f70" fmla="+- f67 0 f1"/>
                <a:gd name="f71" fmla="val f68"/>
                <a:gd name="f72" fmla="val f69"/>
                <a:gd name="f73" fmla="sin 1 f70"/>
                <a:gd name="f74" fmla="cos 1 f70"/>
                <a:gd name="f75" fmla="*/ f71 f45 1"/>
                <a:gd name="f76" fmla="*/ f72 f44 1"/>
                <a:gd name="f77" fmla="+- 0 0 f73"/>
                <a:gd name="f78" fmla="+- 0 0 f74"/>
                <a:gd name="f79" fmla="+- f50 0 f75"/>
                <a:gd name="f80" fmla="+- f50 f75 0"/>
                <a:gd name="f81" fmla="+- f49 0 f76"/>
                <a:gd name="f82" fmla="+- f49 f76 0"/>
                <a:gd name="f83" fmla="+- 0 0 f77"/>
                <a:gd name="f84" fmla="+- 0 0 f78"/>
                <a:gd name="f85" fmla="val f83"/>
                <a:gd name="f86" fmla="val f84"/>
                <a:gd name="f87" fmla="*/ f79 f28 1"/>
                <a:gd name="f88" fmla="*/ f81 f28 1"/>
                <a:gd name="f89" fmla="*/ f80 f28 1"/>
                <a:gd name="f90" fmla="*/ f82 f28 1"/>
                <a:gd name="f91" fmla="*/ f85 f45 1"/>
                <a:gd name="f92" fmla="*/ f86 f44 1"/>
                <a:gd name="f93" fmla="+- 0 0 f92"/>
                <a:gd name="f94" fmla="+- 0 0 f91"/>
                <a:gd name="f95" fmla="+- 0 0 f93"/>
                <a:gd name="f96" fmla="+- 0 0 f94"/>
                <a:gd name="f97" fmla="at2 f95 f96"/>
                <a:gd name="f98" fmla="+- f97 f1 0"/>
                <a:gd name="f99" fmla="*/ f98 f7 1"/>
                <a:gd name="f100" fmla="*/ f99 1 f0"/>
                <a:gd name="f101" fmla="+- 0 0 f100"/>
                <a:gd name="f102" fmla="val f101"/>
                <a:gd name="f103" fmla="+- 0 0 f102"/>
                <a:gd name="f104" fmla="*/ f103 f0 1"/>
                <a:gd name="f105" fmla="*/ f104 1 f7"/>
                <a:gd name="f106" fmla="+- f105 0 f1"/>
                <a:gd name="f107" fmla="+- f106 f1 0"/>
                <a:gd name="f108" fmla="*/ f107 f7 1"/>
                <a:gd name="f109" fmla="*/ f108 1 f0"/>
                <a:gd name="f110" fmla="+- 0 0 f109"/>
                <a:gd name="f111" fmla="+- 0 0 f110"/>
                <a:gd name="f112" fmla="*/ f111 f0 1"/>
                <a:gd name="f113" fmla="*/ f112 1 f7"/>
                <a:gd name="f114" fmla="+- f113 0 f1"/>
                <a:gd name="f115" fmla="cos 1 f114"/>
                <a:gd name="f116" fmla="sin 1 f114"/>
                <a:gd name="f117" fmla="+- 0 0 f115"/>
                <a:gd name="f118" fmla="+- 0 0 f116"/>
                <a:gd name="f119" fmla="+- 0 0 f117"/>
                <a:gd name="f120" fmla="+- 0 0 f118"/>
                <a:gd name="f121" fmla="val f119"/>
                <a:gd name="f122" fmla="val f120"/>
                <a:gd name="f123" fmla="+- 0 0 f121"/>
                <a:gd name="f124" fmla="+- 0 0 f122"/>
                <a:gd name="f125" fmla="*/ f8 f123 1"/>
                <a:gd name="f126" fmla="*/ f8 f124 1"/>
                <a:gd name="f127" fmla="*/ f125 f45 1"/>
                <a:gd name="f128" fmla="*/ f126 f44 1"/>
                <a:gd name="f129" fmla="+- f50 f127 0"/>
                <a:gd name="f130" fmla="+- f49 f128 0"/>
                <a:gd name="f131" fmla="*/ f129 f28 1"/>
                <a:gd name="f132" fmla="*/ f130 f28 1"/>
              </a:gdLst>
              <a:ahLst/>
              <a:cxnLst>
                <a:cxn ang="3cd4">
                  <a:pos x="hc" y="t"/>
                </a:cxn>
                <a:cxn ang="0">
                  <a:pos x="r" y="vc"/>
                </a:cxn>
                <a:cxn ang="cd4">
                  <a:pos x="hc" y="b"/>
                </a:cxn>
                <a:cxn ang="cd2">
                  <a:pos x="l" y="vc"/>
                </a:cxn>
              </a:cxnLst>
              <a:rect l="f87" t="f88" r="f89" b="f90"/>
              <a:pathLst>
                <a:path>
                  <a:moveTo>
                    <a:pt x="f131" y="f132"/>
                  </a:moveTo>
                  <a:arcTo wR="f54" hR="f55" stAng="f36" swAng="f51"/>
                  <a:lnTo>
                    <a:pt x="f58" y="f59"/>
                  </a:lnTo>
                  <a:close/>
                </a:path>
              </a:pathLst>
            </a:custGeom>
            <a:solidFill>
              <a:srgbClr val="215F9A"/>
            </a:solidFill>
            <a:ln w="19046" cap="flat">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800" b="0" i="0" u="none" strike="noStrike" kern="1200" cap="none" spc="0" baseline="0">
                <a:solidFill>
                  <a:srgbClr val="000000"/>
                </a:solidFill>
                <a:uFillTx/>
                <a:latin typeface="Aptos"/>
              </a:endParaRPr>
            </a:p>
          </p:txBody>
        </p:sp>
        <p:sp>
          <p:nvSpPr>
            <p:cNvPr id="5" name="Forma libre: forma 4">
              <a:extLst>
                <a:ext uri="{FF2B5EF4-FFF2-40B4-BE49-F238E27FC236}">
                  <a16:creationId xmlns:a16="http://schemas.microsoft.com/office/drawing/2014/main" id="{4C15EF43-E222-04DC-B001-240F8E1AF843}"/>
                </a:ext>
              </a:extLst>
            </p:cNvPr>
            <p:cNvSpPr/>
            <p:nvPr/>
          </p:nvSpPr>
          <p:spPr>
            <a:xfrm>
              <a:off x="3013871" y="1825627"/>
              <a:ext cx="8339931" cy="4351336"/>
            </a:xfrm>
            <a:custGeom>
              <a:avLst/>
              <a:gdLst>
                <a:gd name="f0" fmla="val 10800000"/>
                <a:gd name="f1" fmla="val 5400000"/>
                <a:gd name="f2" fmla="val 180"/>
                <a:gd name="f3" fmla="val w"/>
                <a:gd name="f4" fmla="val h"/>
                <a:gd name="f5" fmla="val 0"/>
                <a:gd name="f6" fmla="val 8339932"/>
                <a:gd name="f7" fmla="val 4351336"/>
                <a:gd name="f8" fmla="+- 0 0 -90"/>
                <a:gd name="f9" fmla="*/ f3 1 8339932"/>
                <a:gd name="f10" fmla="*/ f4 1 4351336"/>
                <a:gd name="f11" fmla="+- f7 0 f5"/>
                <a:gd name="f12" fmla="+- f6 0 f5"/>
                <a:gd name="f13" fmla="*/ f8 f0 1"/>
                <a:gd name="f14" fmla="*/ f12 1 8339932"/>
                <a:gd name="f15" fmla="*/ f11 1 4351336"/>
                <a:gd name="f16" fmla="*/ 0 f12 1"/>
                <a:gd name="f17" fmla="*/ 0 f11 1"/>
                <a:gd name="f18" fmla="*/ 8339932 f12 1"/>
                <a:gd name="f19" fmla="*/ 4351336 f11 1"/>
                <a:gd name="f20" fmla="*/ f13 1 f2"/>
                <a:gd name="f21" fmla="*/ f16 1 8339932"/>
                <a:gd name="f22" fmla="*/ f17 1 4351336"/>
                <a:gd name="f23" fmla="*/ f18 1 8339932"/>
                <a:gd name="f24" fmla="*/ f19 1 43513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339932" h="4351336">
                  <a:moveTo>
                    <a:pt x="f5" y="f5"/>
                  </a:moveTo>
                  <a:lnTo>
                    <a:pt x="f6" y="f5"/>
                  </a:lnTo>
                  <a:lnTo>
                    <a:pt x="f6" y="f7"/>
                  </a:lnTo>
                  <a:lnTo>
                    <a:pt x="f5" y="f7"/>
                  </a:lnTo>
                  <a:lnTo>
                    <a:pt x="f5" y="f5"/>
                  </a:lnTo>
                  <a:close/>
                </a:path>
              </a:pathLst>
            </a:custGeom>
            <a:solidFill>
              <a:srgbClr val="FFFFFF">
                <a:alpha val="90000"/>
              </a:srgbClr>
            </a:solidFill>
            <a:ln w="19046" cap="flat">
              <a:solidFill>
                <a:srgbClr val="156082"/>
              </a:solidFill>
              <a:prstDash val="solid"/>
              <a:miter/>
            </a:ln>
          </p:spPr>
          <p:txBody>
            <a:bodyPr vert="horz" wrap="square" lIns="102870" tIns="102870" rIns="102870" bIns="102870" anchor="ctr" anchorCtr="1" compatLnSpc="1">
              <a:noAutofit/>
            </a:bodyPr>
            <a:lstStyle/>
            <a:p>
              <a:pPr marL="0" marR="0" lvl="0" indent="0" algn="ctr" defTabSz="1200150"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es-CO" sz="2700" b="0" i="0" u="none" strike="noStrike" kern="1200" cap="none" spc="0" baseline="0">
                  <a:solidFill>
                    <a:srgbClr val="000000"/>
                  </a:solidFill>
                  <a:uFillTx/>
                  <a:latin typeface="Aptos"/>
                </a:rPr>
                <a:t>Este informe presenta un análisis exhaustivo sobre el estado de los derechos de la niñez y adolescencia en Centroamérica y panama, con el objetivo de identificar tanto los avances como los desafíos en la implementación de la Convención sobre los Derechos del Niño (CDN). Este diagnóstico resulta esencial para orientar las acciones de los gobiernos y de la sociedad civil en un contexto regional caracterizado por retos significativos en la protección y promoción de los derechos de la niñez y adolescencia.</a:t>
              </a:r>
              <a:endParaRPr lang="es-SV" sz="2700" b="0" i="0" u="none" strike="noStrike" kern="1200" cap="none" spc="0" baseline="0">
                <a:solidFill>
                  <a:srgbClr val="000000"/>
                </a:solidFill>
                <a:uFillTx/>
                <a:latin typeface="Aptos"/>
              </a:endParaRPr>
            </a:p>
          </p:txBody>
        </p:sp>
      </p:grpSp>
      <p:pic>
        <p:nvPicPr>
          <p:cNvPr id="6" name="Imagen 5">
            <a:extLst>
              <a:ext uri="{FF2B5EF4-FFF2-40B4-BE49-F238E27FC236}">
                <a16:creationId xmlns:a16="http://schemas.microsoft.com/office/drawing/2014/main" id="{0650EA22-D9A6-33B0-7CDB-5BDD0839EA87}"/>
              </a:ext>
            </a:extLst>
          </p:cNvPr>
          <p:cNvPicPr>
            <a:picLocks noChangeAspect="1"/>
          </p:cNvPicPr>
          <p:nvPr/>
        </p:nvPicPr>
        <p:blipFill>
          <a:blip r:embed="rId2"/>
          <a:stretch>
            <a:fillRect/>
          </a:stretch>
        </p:blipFill>
        <p:spPr>
          <a:xfrm>
            <a:off x="7922736" y="226213"/>
            <a:ext cx="3511597" cy="1603391"/>
          </a:xfrm>
          <a:prstGeom prst="rect">
            <a:avLst/>
          </a:prstGeom>
          <a:noFill/>
          <a:ln cap="flat">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54">
    <p:spTree>
      <p:nvGrpSpPr>
        <p:cNvPr id="1" name=""/>
        <p:cNvGrpSpPr/>
        <p:nvPr/>
      </p:nvGrpSpPr>
      <p:grpSpPr>
        <a:xfrm>
          <a:off x="0" y="0"/>
          <a:ext cx="0" cy="0"/>
          <a:chOff x="0" y="0"/>
          <a:chExt cx="0" cy="0"/>
        </a:xfrm>
      </p:grpSpPr>
      <p:sp>
        <p:nvSpPr>
          <p:cNvPr id="2" name="Diagrama 4">
            <a:extLst>
              <a:ext uri="{FF2B5EF4-FFF2-40B4-BE49-F238E27FC236}">
                <a16:creationId xmlns:a16="http://schemas.microsoft.com/office/drawing/2014/main" id="{45D17B63-C3DE-8469-1F46-E306D61570DA}"/>
              </a:ext>
            </a:extLst>
          </p:cNvPr>
          <p:cNvSpPr/>
          <p:nvPr/>
        </p:nvSpPr>
        <p:spPr>
          <a:xfrm>
            <a:off x="838203" y="376805"/>
            <a:ext cx="5078102" cy="1302206"/>
          </a:xfrm>
          <a:custGeom>
            <a:avLst/>
            <a:gdLst>
              <a:gd name="f0" fmla="val 10800000"/>
              <a:gd name="f1" fmla="val 5400000"/>
              <a:gd name="f2" fmla="val 180"/>
              <a:gd name="f3" fmla="val w"/>
              <a:gd name="f4" fmla="val h"/>
              <a:gd name="f5" fmla="val 0"/>
              <a:gd name="f6" fmla="val 5078101"/>
              <a:gd name="f7" fmla="val 1302210"/>
              <a:gd name="f8" fmla="val 217039"/>
              <a:gd name="f9" fmla="val 97172"/>
              <a:gd name="f10" fmla="val 4861062"/>
              <a:gd name="f11" fmla="val 4980929"/>
              <a:gd name="f12" fmla="val 1085171"/>
              <a:gd name="f13" fmla="val 1205038"/>
              <a:gd name="f14" fmla="+- 0 0 -90"/>
              <a:gd name="f15" fmla="*/ f3 1 5078101"/>
              <a:gd name="f16" fmla="*/ f4 1 1302210"/>
              <a:gd name="f17" fmla="+- f7 0 f5"/>
              <a:gd name="f18" fmla="+- f6 0 f5"/>
              <a:gd name="f19" fmla="*/ f14 f0 1"/>
              <a:gd name="f20" fmla="*/ f18 1 5078101"/>
              <a:gd name="f21" fmla="*/ f17 1 1302210"/>
              <a:gd name="f22" fmla="*/ 0 f18 1"/>
              <a:gd name="f23" fmla="*/ 217039 f17 1"/>
              <a:gd name="f24" fmla="*/ 217039 f18 1"/>
              <a:gd name="f25" fmla="*/ 0 f17 1"/>
              <a:gd name="f26" fmla="*/ 4861062 f18 1"/>
              <a:gd name="f27" fmla="*/ 5078101 f18 1"/>
              <a:gd name="f28" fmla="*/ 1085171 f17 1"/>
              <a:gd name="f29" fmla="*/ 1302210 f17 1"/>
              <a:gd name="f30" fmla="*/ f19 1 f2"/>
              <a:gd name="f31" fmla="*/ f22 1 5078101"/>
              <a:gd name="f32" fmla="*/ f23 1 1302210"/>
              <a:gd name="f33" fmla="*/ f24 1 5078101"/>
              <a:gd name="f34" fmla="*/ f25 1 1302210"/>
              <a:gd name="f35" fmla="*/ f26 1 5078101"/>
              <a:gd name="f36" fmla="*/ f27 1 5078101"/>
              <a:gd name="f37" fmla="*/ f28 1 1302210"/>
              <a:gd name="f38" fmla="*/ f29 1 130221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5078101" h="130221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156082"/>
          </a:solidFill>
          <a:ln w="19046" cap="flat">
            <a:solidFill>
              <a:srgbClr val="FFFFFF"/>
            </a:solidFill>
            <a:prstDash val="solid"/>
            <a:miter/>
          </a:ln>
        </p:spPr>
        <p:txBody>
          <a:bodyPr vert="horz" wrap="square" lIns="265496" tIns="265496" rIns="265496" bIns="265496" anchor="ctr" anchorCtr="0" compatLnSpc="1">
            <a:noAutofit/>
          </a:bodyPr>
          <a:lstStyle/>
          <a:p>
            <a:pPr marL="0" marR="0" lvl="0" indent="0" algn="l"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es-SV" sz="5300" b="0" i="0" u="none" strike="noStrike" kern="1200" cap="none" spc="0" baseline="0">
                <a:solidFill>
                  <a:srgbClr val="FFFFFF"/>
                </a:solidFill>
                <a:uFillTx/>
                <a:latin typeface="Aptos"/>
              </a:rPr>
              <a:t>CONTENIDO : </a:t>
            </a:r>
          </a:p>
        </p:txBody>
      </p:sp>
      <p:grpSp>
        <p:nvGrpSpPr>
          <p:cNvPr id="3" name="Grupo 5">
            <a:extLst>
              <a:ext uri="{FF2B5EF4-FFF2-40B4-BE49-F238E27FC236}">
                <a16:creationId xmlns:a16="http://schemas.microsoft.com/office/drawing/2014/main" id="{F90BE618-B56A-80E6-9A51-A15FCEC1289E}"/>
              </a:ext>
            </a:extLst>
          </p:cNvPr>
          <p:cNvGrpSpPr/>
          <p:nvPr/>
        </p:nvGrpSpPr>
        <p:grpSpPr>
          <a:xfrm>
            <a:off x="838203" y="1825627"/>
            <a:ext cx="10515600" cy="4351336"/>
            <a:chOff x="838203" y="1825627"/>
            <a:chExt cx="10515600" cy="4351336"/>
          </a:xfrm>
        </p:grpSpPr>
        <p:sp>
          <p:nvSpPr>
            <p:cNvPr id="4" name="Conector recto 6">
              <a:extLst>
                <a:ext uri="{FF2B5EF4-FFF2-40B4-BE49-F238E27FC236}">
                  <a16:creationId xmlns:a16="http://schemas.microsoft.com/office/drawing/2014/main" id="{FE52CF67-8CF8-1BC3-6A0B-B1D839BB7B63}"/>
                </a:ext>
              </a:extLst>
            </p:cNvPr>
            <p:cNvSpPr/>
            <p:nvPr/>
          </p:nvSpPr>
          <p:spPr>
            <a:xfrm>
              <a:off x="838203" y="1825627"/>
              <a:ext cx="1051560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156082"/>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FFFFFF"/>
                </a:solidFill>
                <a:uFillTx/>
                <a:latin typeface="Aptos"/>
              </a:endParaRPr>
            </a:p>
          </p:txBody>
        </p:sp>
        <p:sp>
          <p:nvSpPr>
            <p:cNvPr id="5" name="Forma libre: forma 7">
              <a:extLst>
                <a:ext uri="{FF2B5EF4-FFF2-40B4-BE49-F238E27FC236}">
                  <a16:creationId xmlns:a16="http://schemas.microsoft.com/office/drawing/2014/main" id="{86B9EF75-2F45-EB85-82D1-2BA1F8D5279F}"/>
                </a:ext>
              </a:extLst>
            </p:cNvPr>
            <p:cNvSpPr/>
            <p:nvPr/>
          </p:nvSpPr>
          <p:spPr>
            <a:xfrm>
              <a:off x="838203" y="1825627"/>
              <a:ext cx="2103120" cy="4351336"/>
            </a:xfrm>
            <a:custGeom>
              <a:avLst/>
              <a:gdLst>
                <a:gd name="f0" fmla="val 10800000"/>
                <a:gd name="f1" fmla="val 5400000"/>
                <a:gd name="f2" fmla="val 180"/>
                <a:gd name="f3" fmla="val w"/>
                <a:gd name="f4" fmla="val h"/>
                <a:gd name="f5" fmla="val 0"/>
                <a:gd name="f6" fmla="val 2103120"/>
                <a:gd name="f7" fmla="val 4351336"/>
                <a:gd name="f8" fmla="+- 0 0 -90"/>
                <a:gd name="f9" fmla="*/ f3 1 2103120"/>
                <a:gd name="f10" fmla="*/ f4 1 4351336"/>
                <a:gd name="f11" fmla="+- f7 0 f5"/>
                <a:gd name="f12" fmla="+- f6 0 f5"/>
                <a:gd name="f13" fmla="*/ f8 f0 1"/>
                <a:gd name="f14" fmla="*/ f12 1 2103120"/>
                <a:gd name="f15" fmla="*/ f11 1 4351336"/>
                <a:gd name="f16" fmla="*/ 0 f12 1"/>
                <a:gd name="f17" fmla="*/ 0 f11 1"/>
                <a:gd name="f18" fmla="*/ 2103120 f12 1"/>
                <a:gd name="f19" fmla="*/ 4351336 f11 1"/>
                <a:gd name="f20" fmla="*/ f13 1 f2"/>
                <a:gd name="f21" fmla="*/ f16 1 2103120"/>
                <a:gd name="f22" fmla="*/ f17 1 4351336"/>
                <a:gd name="f23" fmla="*/ f18 1 2103120"/>
                <a:gd name="f24" fmla="*/ f19 1 43513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103120" h="4351336">
                  <a:moveTo>
                    <a:pt x="f5" y="f5"/>
                  </a:moveTo>
                  <a:lnTo>
                    <a:pt x="f6" y="f5"/>
                  </a:lnTo>
                  <a:lnTo>
                    <a:pt x="f6" y="f7"/>
                  </a:lnTo>
                  <a:lnTo>
                    <a:pt x="f5" y="f7"/>
                  </a:lnTo>
                  <a:lnTo>
                    <a:pt x="f5" y="f5"/>
                  </a:lnTo>
                  <a:close/>
                </a:path>
              </a:pathLst>
            </a:custGeom>
            <a:noFill/>
            <a:ln cap="flat">
              <a:noFill/>
              <a:prstDash val="solid"/>
            </a:ln>
          </p:spPr>
          <p:txBody>
            <a:bodyPr vert="horz" wrap="square" lIns="95253" tIns="95253" rIns="95253" bIns="95253" anchor="t" anchorCtr="1" compatLnSpc="1">
              <a:noAutofit/>
            </a:bodyPr>
            <a:lstStyle/>
            <a:p>
              <a:pPr marL="0" marR="0" lvl="0" indent="0" algn="ctr" defTabSz="1111252"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s-SV" sz="2000" b="1" i="0" u="none" strike="noStrike" kern="1200" cap="none" spc="0" baseline="0">
                  <a:solidFill>
                    <a:srgbClr val="00B0F0"/>
                  </a:solidFill>
                  <a:uFillTx/>
                  <a:latin typeface="Aptos"/>
                </a:rPr>
                <a:t>14 TEMAS ABORDADOS </a:t>
              </a:r>
            </a:p>
          </p:txBody>
        </p:sp>
        <p:sp>
          <p:nvSpPr>
            <p:cNvPr id="6" name="Forma libre: forma 8">
              <a:extLst>
                <a:ext uri="{FF2B5EF4-FFF2-40B4-BE49-F238E27FC236}">
                  <a16:creationId xmlns:a16="http://schemas.microsoft.com/office/drawing/2014/main" id="{E06D8F80-A4E2-C52F-65D2-2789190DC840}"/>
                </a:ext>
              </a:extLst>
            </p:cNvPr>
            <p:cNvSpPr/>
            <p:nvPr/>
          </p:nvSpPr>
          <p:spPr>
            <a:xfrm>
              <a:off x="3099057" y="1838538"/>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Contexto Demográfico</a:t>
              </a:r>
            </a:p>
          </p:txBody>
        </p:sp>
        <p:sp>
          <p:nvSpPr>
            <p:cNvPr id="7" name="Conector recto 9">
              <a:extLst>
                <a:ext uri="{FF2B5EF4-FFF2-40B4-BE49-F238E27FC236}">
                  <a16:creationId xmlns:a16="http://schemas.microsoft.com/office/drawing/2014/main" id="{BCC70F13-F8F6-7618-DDF6-4648482FBC0D}"/>
                </a:ext>
              </a:extLst>
            </p:cNvPr>
            <p:cNvSpPr/>
            <p:nvPr/>
          </p:nvSpPr>
          <p:spPr>
            <a:xfrm>
              <a:off x="2941323" y="2096682"/>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8" name="Forma libre: forma 10">
              <a:extLst>
                <a:ext uri="{FF2B5EF4-FFF2-40B4-BE49-F238E27FC236}">
                  <a16:creationId xmlns:a16="http://schemas.microsoft.com/office/drawing/2014/main" id="{1B345EA0-A997-CDDB-55EE-D1AA9C1B2E33}"/>
                </a:ext>
              </a:extLst>
            </p:cNvPr>
            <p:cNvSpPr/>
            <p:nvPr/>
          </p:nvSpPr>
          <p:spPr>
            <a:xfrm>
              <a:off x="3099057" y="2109584"/>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Radiografía del momento</a:t>
              </a:r>
            </a:p>
          </p:txBody>
        </p:sp>
        <p:sp>
          <p:nvSpPr>
            <p:cNvPr id="9" name="Conector recto 11">
              <a:extLst>
                <a:ext uri="{FF2B5EF4-FFF2-40B4-BE49-F238E27FC236}">
                  <a16:creationId xmlns:a16="http://schemas.microsoft.com/office/drawing/2014/main" id="{0C67CEFF-3230-55CF-1CF3-EC9CF1BE9BB7}"/>
                </a:ext>
              </a:extLst>
            </p:cNvPr>
            <p:cNvSpPr/>
            <p:nvPr/>
          </p:nvSpPr>
          <p:spPr>
            <a:xfrm>
              <a:off x="2941323" y="2367738"/>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10" name="Forma libre: forma 12">
              <a:extLst>
                <a:ext uri="{FF2B5EF4-FFF2-40B4-BE49-F238E27FC236}">
                  <a16:creationId xmlns:a16="http://schemas.microsoft.com/office/drawing/2014/main" id="{9C624B14-6520-8C3F-9C15-B2489BA18843}"/>
                </a:ext>
              </a:extLst>
            </p:cNvPr>
            <p:cNvSpPr/>
            <p:nvPr/>
          </p:nvSpPr>
          <p:spPr>
            <a:xfrm>
              <a:off x="3099057" y="2380649"/>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Gasto Social</a:t>
              </a:r>
            </a:p>
          </p:txBody>
        </p:sp>
        <p:sp>
          <p:nvSpPr>
            <p:cNvPr id="11" name="Conector recto 13">
              <a:extLst>
                <a:ext uri="{FF2B5EF4-FFF2-40B4-BE49-F238E27FC236}">
                  <a16:creationId xmlns:a16="http://schemas.microsoft.com/office/drawing/2014/main" id="{748417B8-1CB1-BA55-0057-8118C9E0B781}"/>
                </a:ext>
              </a:extLst>
            </p:cNvPr>
            <p:cNvSpPr/>
            <p:nvPr/>
          </p:nvSpPr>
          <p:spPr>
            <a:xfrm>
              <a:off x="2941323" y="2638793"/>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12" name="Forma libre: forma 14">
              <a:extLst>
                <a:ext uri="{FF2B5EF4-FFF2-40B4-BE49-F238E27FC236}">
                  <a16:creationId xmlns:a16="http://schemas.microsoft.com/office/drawing/2014/main" id="{EA878EE7-8F51-A804-9ECC-5845F81A5D37}"/>
                </a:ext>
              </a:extLst>
            </p:cNvPr>
            <p:cNvSpPr/>
            <p:nvPr/>
          </p:nvSpPr>
          <p:spPr>
            <a:xfrm>
              <a:off x="3099057" y="2651695"/>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Educación y recreación</a:t>
              </a:r>
            </a:p>
          </p:txBody>
        </p:sp>
        <p:sp>
          <p:nvSpPr>
            <p:cNvPr id="13" name="Conector recto 15">
              <a:extLst>
                <a:ext uri="{FF2B5EF4-FFF2-40B4-BE49-F238E27FC236}">
                  <a16:creationId xmlns:a16="http://schemas.microsoft.com/office/drawing/2014/main" id="{FEF40455-AAEA-8C7E-C213-01F2C411A799}"/>
                </a:ext>
              </a:extLst>
            </p:cNvPr>
            <p:cNvSpPr/>
            <p:nvPr/>
          </p:nvSpPr>
          <p:spPr>
            <a:xfrm>
              <a:off x="2941323" y="2909849"/>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14" name="Forma libre: forma 16">
              <a:extLst>
                <a:ext uri="{FF2B5EF4-FFF2-40B4-BE49-F238E27FC236}">
                  <a16:creationId xmlns:a16="http://schemas.microsoft.com/office/drawing/2014/main" id="{504C2086-79FB-DF23-75EF-C3351E738A92}"/>
                </a:ext>
              </a:extLst>
            </p:cNvPr>
            <p:cNvSpPr/>
            <p:nvPr/>
          </p:nvSpPr>
          <p:spPr>
            <a:xfrm>
              <a:off x="3099057" y="2922751"/>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Salud</a:t>
              </a:r>
            </a:p>
          </p:txBody>
        </p:sp>
        <p:sp>
          <p:nvSpPr>
            <p:cNvPr id="15" name="Conector recto 17">
              <a:extLst>
                <a:ext uri="{FF2B5EF4-FFF2-40B4-BE49-F238E27FC236}">
                  <a16:creationId xmlns:a16="http://schemas.microsoft.com/office/drawing/2014/main" id="{76BE1D8D-EE85-5E6D-84A0-343B90308339}"/>
                </a:ext>
              </a:extLst>
            </p:cNvPr>
            <p:cNvSpPr/>
            <p:nvPr/>
          </p:nvSpPr>
          <p:spPr>
            <a:xfrm>
              <a:off x="2941323" y="3180904"/>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16" name="Forma libre: forma 18">
              <a:extLst>
                <a:ext uri="{FF2B5EF4-FFF2-40B4-BE49-F238E27FC236}">
                  <a16:creationId xmlns:a16="http://schemas.microsoft.com/office/drawing/2014/main" id="{27753ACB-708F-9AAF-9D77-AAA836A111A4}"/>
                </a:ext>
              </a:extLst>
            </p:cNvPr>
            <p:cNvSpPr/>
            <p:nvPr/>
          </p:nvSpPr>
          <p:spPr>
            <a:xfrm>
              <a:off x="3099057" y="3193807"/>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Inversión en Protección social</a:t>
              </a:r>
            </a:p>
          </p:txBody>
        </p:sp>
        <p:sp>
          <p:nvSpPr>
            <p:cNvPr id="17" name="Conector recto 19">
              <a:extLst>
                <a:ext uri="{FF2B5EF4-FFF2-40B4-BE49-F238E27FC236}">
                  <a16:creationId xmlns:a16="http://schemas.microsoft.com/office/drawing/2014/main" id="{DA670F69-BC8E-A447-F74A-7E619C943D17}"/>
                </a:ext>
              </a:extLst>
            </p:cNvPr>
            <p:cNvSpPr/>
            <p:nvPr/>
          </p:nvSpPr>
          <p:spPr>
            <a:xfrm>
              <a:off x="2941323" y="3451960"/>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18" name="Forma libre: forma 20">
              <a:extLst>
                <a:ext uri="{FF2B5EF4-FFF2-40B4-BE49-F238E27FC236}">
                  <a16:creationId xmlns:a16="http://schemas.microsoft.com/office/drawing/2014/main" id="{A2338B97-6360-6B44-05C7-BAED8718001A}"/>
                </a:ext>
              </a:extLst>
            </p:cNvPr>
            <p:cNvSpPr/>
            <p:nvPr/>
          </p:nvSpPr>
          <p:spPr>
            <a:xfrm>
              <a:off x="3099057" y="3464862"/>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Recomendaciones del CDN (Inversión)</a:t>
              </a:r>
            </a:p>
          </p:txBody>
        </p:sp>
        <p:sp>
          <p:nvSpPr>
            <p:cNvPr id="19" name="Conector recto 21">
              <a:extLst>
                <a:ext uri="{FF2B5EF4-FFF2-40B4-BE49-F238E27FC236}">
                  <a16:creationId xmlns:a16="http://schemas.microsoft.com/office/drawing/2014/main" id="{9208550C-E73B-DCAF-633C-8B5853830628}"/>
                </a:ext>
              </a:extLst>
            </p:cNvPr>
            <p:cNvSpPr/>
            <p:nvPr/>
          </p:nvSpPr>
          <p:spPr>
            <a:xfrm>
              <a:off x="2941323" y="3723016"/>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20" name="Forma libre: forma 22">
              <a:extLst>
                <a:ext uri="{FF2B5EF4-FFF2-40B4-BE49-F238E27FC236}">
                  <a16:creationId xmlns:a16="http://schemas.microsoft.com/office/drawing/2014/main" id="{A6F1BE65-01B7-7BCE-CD9C-51F2519DAB0F}"/>
                </a:ext>
              </a:extLst>
            </p:cNvPr>
            <p:cNvSpPr/>
            <p:nvPr/>
          </p:nvSpPr>
          <p:spPr>
            <a:xfrm>
              <a:off x="3099057" y="3735918"/>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SNPN</a:t>
              </a:r>
            </a:p>
          </p:txBody>
        </p:sp>
        <p:sp>
          <p:nvSpPr>
            <p:cNvPr id="21" name="Conector recto 23">
              <a:extLst>
                <a:ext uri="{FF2B5EF4-FFF2-40B4-BE49-F238E27FC236}">
                  <a16:creationId xmlns:a16="http://schemas.microsoft.com/office/drawing/2014/main" id="{0BDA8FD9-1F51-2F05-73B5-050371A18D21}"/>
                </a:ext>
              </a:extLst>
            </p:cNvPr>
            <p:cNvSpPr/>
            <p:nvPr/>
          </p:nvSpPr>
          <p:spPr>
            <a:xfrm>
              <a:off x="2941323" y="3994071"/>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22" name="Forma libre: forma 24">
              <a:extLst>
                <a:ext uri="{FF2B5EF4-FFF2-40B4-BE49-F238E27FC236}">
                  <a16:creationId xmlns:a16="http://schemas.microsoft.com/office/drawing/2014/main" id="{666C9F39-E3BA-99BC-7B0F-8976F57CA67C}"/>
                </a:ext>
              </a:extLst>
            </p:cNvPr>
            <p:cNvSpPr/>
            <p:nvPr/>
          </p:nvSpPr>
          <p:spPr>
            <a:xfrm>
              <a:off x="3099057" y="4006973"/>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Educación ,esparcimiento y actividades Culturales</a:t>
              </a:r>
            </a:p>
          </p:txBody>
        </p:sp>
        <p:sp>
          <p:nvSpPr>
            <p:cNvPr id="23" name="Conector recto 25">
              <a:extLst>
                <a:ext uri="{FF2B5EF4-FFF2-40B4-BE49-F238E27FC236}">
                  <a16:creationId xmlns:a16="http://schemas.microsoft.com/office/drawing/2014/main" id="{9922A4C7-B432-222F-5A08-47CC9BDD0487}"/>
                </a:ext>
              </a:extLst>
            </p:cNvPr>
            <p:cNvSpPr/>
            <p:nvPr/>
          </p:nvSpPr>
          <p:spPr>
            <a:xfrm>
              <a:off x="2941323" y="4265127"/>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24" name="Forma libre: forma 26">
              <a:extLst>
                <a:ext uri="{FF2B5EF4-FFF2-40B4-BE49-F238E27FC236}">
                  <a16:creationId xmlns:a16="http://schemas.microsoft.com/office/drawing/2014/main" id="{A743FC48-0E02-068D-4408-291C875AD28A}"/>
                </a:ext>
              </a:extLst>
            </p:cNvPr>
            <p:cNvSpPr/>
            <p:nvPr/>
          </p:nvSpPr>
          <p:spPr>
            <a:xfrm>
              <a:off x="3099057" y="4278029"/>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Recomendaciones</a:t>
              </a:r>
            </a:p>
          </p:txBody>
        </p:sp>
        <p:sp>
          <p:nvSpPr>
            <p:cNvPr id="25" name="Conector recto 27">
              <a:extLst>
                <a:ext uri="{FF2B5EF4-FFF2-40B4-BE49-F238E27FC236}">
                  <a16:creationId xmlns:a16="http://schemas.microsoft.com/office/drawing/2014/main" id="{5770E5A8-FF79-0C07-4618-3CAB0CD9891E}"/>
                </a:ext>
              </a:extLst>
            </p:cNvPr>
            <p:cNvSpPr/>
            <p:nvPr/>
          </p:nvSpPr>
          <p:spPr>
            <a:xfrm>
              <a:off x="2941323" y="4536182"/>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26" name="Forma libre: forma 28">
              <a:extLst>
                <a:ext uri="{FF2B5EF4-FFF2-40B4-BE49-F238E27FC236}">
                  <a16:creationId xmlns:a16="http://schemas.microsoft.com/office/drawing/2014/main" id="{FFECA214-A18E-2197-B3D4-D1CA85A960FA}"/>
                </a:ext>
              </a:extLst>
            </p:cNvPr>
            <p:cNvSpPr/>
            <p:nvPr/>
          </p:nvSpPr>
          <p:spPr>
            <a:xfrm>
              <a:off x="3099057" y="4549085"/>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Entorno Familiar</a:t>
              </a:r>
            </a:p>
          </p:txBody>
        </p:sp>
        <p:sp>
          <p:nvSpPr>
            <p:cNvPr id="27" name="Conector recto 29">
              <a:extLst>
                <a:ext uri="{FF2B5EF4-FFF2-40B4-BE49-F238E27FC236}">
                  <a16:creationId xmlns:a16="http://schemas.microsoft.com/office/drawing/2014/main" id="{B605C2E6-7866-28DF-17D7-B383DBC157DE}"/>
                </a:ext>
              </a:extLst>
            </p:cNvPr>
            <p:cNvSpPr/>
            <p:nvPr/>
          </p:nvSpPr>
          <p:spPr>
            <a:xfrm>
              <a:off x="2941323" y="4807238"/>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28" name="Forma libre: forma 30">
              <a:extLst>
                <a:ext uri="{FF2B5EF4-FFF2-40B4-BE49-F238E27FC236}">
                  <a16:creationId xmlns:a16="http://schemas.microsoft.com/office/drawing/2014/main" id="{116C70E2-3C32-4409-F190-F257DC280DC1}"/>
                </a:ext>
              </a:extLst>
            </p:cNvPr>
            <p:cNvSpPr/>
            <p:nvPr/>
          </p:nvSpPr>
          <p:spPr>
            <a:xfrm>
              <a:off x="3099057" y="4820140"/>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Violencia/Abusos y maltrato</a:t>
              </a:r>
            </a:p>
          </p:txBody>
        </p:sp>
        <p:sp>
          <p:nvSpPr>
            <p:cNvPr id="29" name="Conector recto 31">
              <a:extLst>
                <a:ext uri="{FF2B5EF4-FFF2-40B4-BE49-F238E27FC236}">
                  <a16:creationId xmlns:a16="http://schemas.microsoft.com/office/drawing/2014/main" id="{8316EAE8-1DCC-C09B-8442-378643F22C6B}"/>
                </a:ext>
              </a:extLst>
            </p:cNvPr>
            <p:cNvSpPr/>
            <p:nvPr/>
          </p:nvSpPr>
          <p:spPr>
            <a:xfrm>
              <a:off x="2941323" y="5078294"/>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30" name="Forma libre: forma 32">
              <a:extLst>
                <a:ext uri="{FF2B5EF4-FFF2-40B4-BE49-F238E27FC236}">
                  <a16:creationId xmlns:a16="http://schemas.microsoft.com/office/drawing/2014/main" id="{124F7623-C50A-4F59-E38C-809137374A5C}"/>
                </a:ext>
              </a:extLst>
            </p:cNvPr>
            <p:cNvSpPr/>
            <p:nvPr/>
          </p:nvSpPr>
          <p:spPr>
            <a:xfrm>
              <a:off x="3099057" y="5091196"/>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Medidas Especiales de Protección(TI, Migración, población Indígena) /Recomendaciones</a:t>
              </a:r>
            </a:p>
          </p:txBody>
        </p:sp>
        <p:sp>
          <p:nvSpPr>
            <p:cNvPr id="31" name="Conector recto 33">
              <a:extLst>
                <a:ext uri="{FF2B5EF4-FFF2-40B4-BE49-F238E27FC236}">
                  <a16:creationId xmlns:a16="http://schemas.microsoft.com/office/drawing/2014/main" id="{D32E8937-841A-550A-C1FD-4AD49D99D7A5}"/>
                </a:ext>
              </a:extLst>
            </p:cNvPr>
            <p:cNvSpPr/>
            <p:nvPr/>
          </p:nvSpPr>
          <p:spPr>
            <a:xfrm>
              <a:off x="2941323" y="5349349"/>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32" name="Forma libre: forma 34">
              <a:extLst>
                <a:ext uri="{FF2B5EF4-FFF2-40B4-BE49-F238E27FC236}">
                  <a16:creationId xmlns:a16="http://schemas.microsoft.com/office/drawing/2014/main" id="{A97FBD78-45EB-4BB0-50B6-CD54E490A495}"/>
                </a:ext>
              </a:extLst>
            </p:cNvPr>
            <p:cNvSpPr/>
            <p:nvPr/>
          </p:nvSpPr>
          <p:spPr>
            <a:xfrm>
              <a:off x="3099057" y="5362251"/>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Cambio Climático y Derechos del NNA</a:t>
              </a:r>
            </a:p>
          </p:txBody>
        </p:sp>
        <p:sp>
          <p:nvSpPr>
            <p:cNvPr id="33" name="Conector recto 35">
              <a:extLst>
                <a:ext uri="{FF2B5EF4-FFF2-40B4-BE49-F238E27FC236}">
                  <a16:creationId xmlns:a16="http://schemas.microsoft.com/office/drawing/2014/main" id="{26F11155-CD6D-39F0-3DC9-CA62F03C362F}"/>
                </a:ext>
              </a:extLst>
            </p:cNvPr>
            <p:cNvSpPr/>
            <p:nvPr/>
          </p:nvSpPr>
          <p:spPr>
            <a:xfrm>
              <a:off x="2941323" y="5620405"/>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34" name="Forma libre: forma 36">
              <a:extLst>
                <a:ext uri="{FF2B5EF4-FFF2-40B4-BE49-F238E27FC236}">
                  <a16:creationId xmlns:a16="http://schemas.microsoft.com/office/drawing/2014/main" id="{4F6090A6-43FE-1473-B4E8-C3512631C66D}"/>
                </a:ext>
              </a:extLst>
            </p:cNvPr>
            <p:cNvSpPr/>
            <p:nvPr/>
          </p:nvSpPr>
          <p:spPr>
            <a:xfrm>
              <a:off x="3099057" y="5633307"/>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s-SV" sz="1600" b="0" i="0" u="none" strike="noStrike" kern="1200" cap="none" spc="0" baseline="0">
                  <a:solidFill>
                    <a:srgbClr val="000000"/>
                  </a:solidFill>
                  <a:uFillTx/>
                  <a:latin typeface="Aptos"/>
                </a:rPr>
                <a:t>CONCLUSIONES Y RECOMENDACIONES</a:t>
              </a:r>
            </a:p>
          </p:txBody>
        </p:sp>
        <p:sp>
          <p:nvSpPr>
            <p:cNvPr id="35" name="Conector recto 37">
              <a:extLst>
                <a:ext uri="{FF2B5EF4-FFF2-40B4-BE49-F238E27FC236}">
                  <a16:creationId xmlns:a16="http://schemas.microsoft.com/office/drawing/2014/main" id="{BC18680F-4801-6EC7-AA31-F2E30AA964C3}"/>
                </a:ext>
              </a:extLst>
            </p:cNvPr>
            <p:cNvSpPr/>
            <p:nvPr/>
          </p:nvSpPr>
          <p:spPr>
            <a:xfrm>
              <a:off x="2941323" y="5891460"/>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36" name="Forma libre: forma 38">
              <a:extLst>
                <a:ext uri="{FF2B5EF4-FFF2-40B4-BE49-F238E27FC236}">
                  <a16:creationId xmlns:a16="http://schemas.microsoft.com/office/drawing/2014/main" id="{419AFF8C-9B63-CCDC-3A25-9E873750EF0A}"/>
                </a:ext>
              </a:extLst>
            </p:cNvPr>
            <p:cNvSpPr/>
            <p:nvPr/>
          </p:nvSpPr>
          <p:spPr>
            <a:xfrm>
              <a:off x="3099057" y="5904363"/>
              <a:ext cx="8254746" cy="258144"/>
            </a:xfrm>
            <a:custGeom>
              <a:avLst/>
              <a:gdLst>
                <a:gd name="f0" fmla="val 10800000"/>
                <a:gd name="f1" fmla="val 5400000"/>
                <a:gd name="f2" fmla="val 180"/>
                <a:gd name="f3" fmla="val w"/>
                <a:gd name="f4" fmla="val h"/>
                <a:gd name="f5" fmla="val 0"/>
                <a:gd name="f6" fmla="val 8254746"/>
                <a:gd name="f7" fmla="val 258148"/>
                <a:gd name="f8" fmla="+- 0 0 -90"/>
                <a:gd name="f9" fmla="*/ f3 1 8254746"/>
                <a:gd name="f10" fmla="*/ f4 1 258148"/>
                <a:gd name="f11" fmla="+- f7 0 f5"/>
                <a:gd name="f12" fmla="+- f6 0 f5"/>
                <a:gd name="f13" fmla="*/ f8 f0 1"/>
                <a:gd name="f14" fmla="*/ f12 1 8254746"/>
                <a:gd name="f15" fmla="*/ f11 1 258148"/>
                <a:gd name="f16" fmla="*/ 0 f12 1"/>
                <a:gd name="f17" fmla="*/ 0 f11 1"/>
                <a:gd name="f18" fmla="*/ 8254746 f12 1"/>
                <a:gd name="f19" fmla="*/ 258148 f11 1"/>
                <a:gd name="f20" fmla="*/ f13 1 f2"/>
                <a:gd name="f21" fmla="*/ f16 1 8254746"/>
                <a:gd name="f22" fmla="*/ f17 1 258148"/>
                <a:gd name="f23" fmla="*/ f18 1 8254746"/>
                <a:gd name="f24" fmla="*/ f19 1 25814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8254746" h="258148">
                  <a:moveTo>
                    <a:pt x="f5" y="f5"/>
                  </a:moveTo>
                  <a:lnTo>
                    <a:pt x="f6" y="f5"/>
                  </a:lnTo>
                  <a:lnTo>
                    <a:pt x="f6" y="f7"/>
                  </a:lnTo>
                  <a:lnTo>
                    <a:pt x="f5" y="f7"/>
                  </a:lnTo>
                  <a:lnTo>
                    <a:pt x="f5" y="f5"/>
                  </a:lnTo>
                  <a:close/>
                </a:path>
              </a:pathLst>
            </a:custGeom>
            <a:noFill/>
            <a:ln cap="flat">
              <a:noFill/>
              <a:prstDash val="solid"/>
            </a:ln>
          </p:spPr>
          <p:txBody>
            <a:bodyPr vert="horz" wrap="square" lIns="41906" tIns="41906" rIns="41906" bIns="41906" anchor="t" anchorCtr="0" compatLnSpc="1">
              <a:noAutofit/>
            </a:bodyPr>
            <a:lstStyle/>
            <a:p>
              <a:pPr marL="0" marR="0" lvl="0" indent="0" algn="l" defTabSz="488947" rtl="0" fontAlgn="auto" hangingPunct="1">
                <a:lnSpc>
                  <a:spcPct val="90000"/>
                </a:lnSpc>
                <a:spcBef>
                  <a:spcPts val="0"/>
                </a:spcBef>
                <a:spcAft>
                  <a:spcPts val="70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sp>
          <p:nvSpPr>
            <p:cNvPr id="37" name="Conector recto 39">
              <a:extLst>
                <a:ext uri="{FF2B5EF4-FFF2-40B4-BE49-F238E27FC236}">
                  <a16:creationId xmlns:a16="http://schemas.microsoft.com/office/drawing/2014/main" id="{9A5C608E-85E4-3485-14D8-01DE109CEE19}"/>
                </a:ext>
              </a:extLst>
            </p:cNvPr>
            <p:cNvSpPr/>
            <p:nvPr/>
          </p:nvSpPr>
          <p:spPr>
            <a:xfrm>
              <a:off x="2941323" y="6162516"/>
              <a:ext cx="84124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BCC5CD"/>
              </a:solidFill>
              <a:prstDash val="solid"/>
              <a:miter/>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SV" sz="1600" b="0" i="0" u="none" strike="noStrike" kern="1200" cap="none" spc="0" baseline="0">
                <a:solidFill>
                  <a:srgbClr val="000000"/>
                </a:solidFill>
                <a:uFillTx/>
                <a:latin typeface="Aptos"/>
              </a:endParaRPr>
            </a:p>
          </p:txBody>
        </p:sp>
      </p:grpSp>
      <p:pic>
        <p:nvPicPr>
          <p:cNvPr id="38" name="Imagen 40">
            <a:extLst>
              <a:ext uri="{FF2B5EF4-FFF2-40B4-BE49-F238E27FC236}">
                <a16:creationId xmlns:a16="http://schemas.microsoft.com/office/drawing/2014/main" id="{4D93826E-2082-0E58-FA16-E23ACFE46F33}"/>
              </a:ext>
            </a:extLst>
          </p:cNvPr>
          <p:cNvPicPr>
            <a:picLocks noChangeAspect="1"/>
          </p:cNvPicPr>
          <p:nvPr/>
        </p:nvPicPr>
        <p:blipFill>
          <a:blip r:embed="rId2"/>
          <a:stretch>
            <a:fillRect/>
          </a:stretch>
        </p:blipFill>
        <p:spPr>
          <a:xfrm>
            <a:off x="6829562" y="99614"/>
            <a:ext cx="3511597" cy="1603391"/>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pic>
        <p:nvPicPr>
          <p:cNvPr id="2" name="Imagen 8">
            <a:extLst>
              <a:ext uri="{FF2B5EF4-FFF2-40B4-BE49-F238E27FC236}">
                <a16:creationId xmlns:a16="http://schemas.microsoft.com/office/drawing/2014/main" id="{7D249A03-C3E0-C861-FB01-899F1D34EB9E}"/>
              </a:ext>
            </a:extLst>
          </p:cNvPr>
          <p:cNvPicPr>
            <a:picLocks noChangeAspect="1"/>
          </p:cNvPicPr>
          <p:nvPr/>
        </p:nvPicPr>
        <p:blipFill>
          <a:blip r:embed="rId3"/>
          <a:stretch>
            <a:fillRect/>
          </a:stretch>
        </p:blipFill>
        <p:spPr>
          <a:xfrm>
            <a:off x="1137495" y="109182"/>
            <a:ext cx="1317522" cy="1121237"/>
          </a:xfrm>
          <a:prstGeom prst="rect">
            <a:avLst/>
          </a:prstGeom>
          <a:noFill/>
          <a:ln cap="flat">
            <a:noFill/>
          </a:ln>
        </p:spPr>
      </p:pic>
      <p:sp>
        <p:nvSpPr>
          <p:cNvPr id="3" name="Título 1">
            <a:extLst>
              <a:ext uri="{FF2B5EF4-FFF2-40B4-BE49-F238E27FC236}">
                <a16:creationId xmlns:a16="http://schemas.microsoft.com/office/drawing/2014/main" id="{0E146B4D-E240-00C4-D3BD-ADAD895D0167}"/>
              </a:ext>
            </a:extLst>
          </p:cNvPr>
          <p:cNvSpPr txBox="1">
            <a:spLocks noGrp="1"/>
          </p:cNvSpPr>
          <p:nvPr>
            <p:ph type="title"/>
          </p:nvPr>
        </p:nvSpPr>
        <p:spPr>
          <a:xfrm>
            <a:off x="3428780" y="-168873"/>
            <a:ext cx="10046110" cy="1325559"/>
          </a:xfrm>
        </p:spPr>
        <p:txBody>
          <a:bodyPr/>
          <a:lstStyle/>
          <a:p>
            <a:pPr lvl="0"/>
            <a:r>
              <a:rPr lang="es-ES" b="1" dirty="0">
                <a:solidFill>
                  <a:schemeClr val="accent3">
                    <a:lumMod val="40000"/>
                    <a:lumOff val="60000"/>
                  </a:schemeClr>
                </a:solidFill>
              </a:rPr>
              <a:t>Educación y recreación</a:t>
            </a:r>
            <a:endParaRPr lang="es-CO" b="1" dirty="0">
              <a:solidFill>
                <a:schemeClr val="accent3">
                  <a:lumMod val="40000"/>
                  <a:lumOff val="60000"/>
                </a:schemeClr>
              </a:solidFill>
            </a:endParaRPr>
          </a:p>
        </p:txBody>
      </p:sp>
      <p:sp>
        <p:nvSpPr>
          <p:cNvPr id="4" name="Marcador de contenido 2">
            <a:extLst>
              <a:ext uri="{FF2B5EF4-FFF2-40B4-BE49-F238E27FC236}">
                <a16:creationId xmlns:a16="http://schemas.microsoft.com/office/drawing/2014/main" id="{8D2DE3A8-1EF7-8338-4DD7-5B4C97134EC7}"/>
              </a:ext>
            </a:extLst>
          </p:cNvPr>
          <p:cNvSpPr txBox="1">
            <a:spLocks noGrp="1"/>
          </p:cNvSpPr>
          <p:nvPr>
            <p:ph idx="1"/>
          </p:nvPr>
        </p:nvSpPr>
        <p:spPr>
          <a:xfrm>
            <a:off x="527252" y="1481986"/>
            <a:ext cx="6474546" cy="2998381"/>
          </a:xfrm>
        </p:spPr>
        <p:txBody>
          <a:bodyPr>
            <a:noAutofit/>
          </a:bodyPr>
          <a:lstStyle/>
          <a:p>
            <a:pPr lvl="0" indent="0" algn="just">
              <a:lnSpc>
                <a:spcPct val="100000"/>
              </a:lnSpc>
              <a:spcBef>
                <a:spcPts val="0"/>
              </a:spcBef>
              <a:buNone/>
            </a:pPr>
            <a:r>
              <a:rPr lang="es-CO" sz="1800" dirty="0">
                <a:latin typeface="Abadi" pitchFamily="34"/>
                <a:cs typeface="Times New Roman" pitchFamily="18"/>
              </a:rPr>
              <a:t>Los países destinan un porcentaje modesto de su presupuesto a la educación, con variaciones. </a:t>
            </a:r>
          </a:p>
          <a:p>
            <a:pPr marL="514350" lvl="0" indent="-285750" algn="just">
              <a:lnSpc>
                <a:spcPct val="100000"/>
              </a:lnSpc>
              <a:spcBef>
                <a:spcPts val="0"/>
              </a:spcBef>
            </a:pPr>
            <a:r>
              <a:rPr lang="es-CO" sz="1800" dirty="0">
                <a:latin typeface="Abadi" pitchFamily="34"/>
                <a:cs typeface="Times New Roman" pitchFamily="18"/>
              </a:rPr>
              <a:t>Costa Rica, Panamá y Honduras han logrado mejorar su inversión. </a:t>
            </a:r>
          </a:p>
          <a:p>
            <a:pPr marL="514350" lvl="0" indent="-285750" algn="just">
              <a:lnSpc>
                <a:spcPct val="100000"/>
              </a:lnSpc>
              <a:spcBef>
                <a:spcPts val="0"/>
              </a:spcBef>
            </a:pPr>
            <a:r>
              <a:rPr lang="es-CO" sz="1800" dirty="0">
                <a:latin typeface="Abadi" pitchFamily="34"/>
                <a:cs typeface="Times New Roman" pitchFamily="18"/>
              </a:rPr>
              <a:t>Guatemala con presupuestos e infraestructura deficiente.</a:t>
            </a:r>
          </a:p>
          <a:p>
            <a:pPr lvl="0" indent="0" algn="just">
              <a:lnSpc>
                <a:spcPct val="100000"/>
              </a:lnSpc>
              <a:spcBef>
                <a:spcPts val="0"/>
              </a:spcBef>
              <a:buNone/>
            </a:pPr>
            <a:endParaRPr lang="es-CO" sz="1800" dirty="0">
              <a:latin typeface="Abadi" pitchFamily="34"/>
              <a:cs typeface="Times New Roman" pitchFamily="18"/>
            </a:endParaRPr>
          </a:p>
          <a:p>
            <a:pPr lvl="0" indent="0" algn="just">
              <a:lnSpc>
                <a:spcPct val="100000"/>
              </a:lnSpc>
              <a:spcBef>
                <a:spcPts val="0"/>
              </a:spcBef>
              <a:buNone/>
            </a:pPr>
            <a:r>
              <a:rPr lang="es-CO" sz="1800" dirty="0">
                <a:latin typeface="Abadi" pitchFamily="34"/>
                <a:cs typeface="Times New Roman" pitchFamily="18"/>
              </a:rPr>
              <a:t>Costa Rica lidera, alcanzando cerca del 7%. </a:t>
            </a:r>
          </a:p>
          <a:p>
            <a:pPr marL="514350" lvl="0" indent="-285750" algn="just">
              <a:lnSpc>
                <a:spcPct val="100000"/>
              </a:lnSpc>
              <a:spcBef>
                <a:spcPts val="0"/>
              </a:spcBef>
            </a:pPr>
            <a:r>
              <a:rPr lang="es-CO" sz="1800" dirty="0">
                <a:latin typeface="Abadi" pitchFamily="34"/>
                <a:cs typeface="Times New Roman" pitchFamily="18"/>
              </a:rPr>
              <a:t>Guatemala y Honduras invierten entre el 3.2% y 4.7% de su PIB en educación. </a:t>
            </a:r>
          </a:p>
          <a:p>
            <a:pPr marL="514350" lvl="0" indent="-285750" algn="just">
              <a:lnSpc>
                <a:spcPct val="100000"/>
              </a:lnSpc>
              <a:spcBef>
                <a:spcPts val="0"/>
              </a:spcBef>
            </a:pPr>
            <a:r>
              <a:rPr lang="es-CO" sz="1800" dirty="0">
                <a:latin typeface="Abadi" pitchFamily="34"/>
                <a:cs typeface="Times New Roman" pitchFamily="18"/>
              </a:rPr>
              <a:t>El Salvador y Nicaragua, aunque han mejorado su gasto, presentan desafíos en términos de la equidad en el acceso.</a:t>
            </a:r>
          </a:p>
          <a:p>
            <a:pPr lvl="0" indent="0" algn="just">
              <a:lnSpc>
                <a:spcPct val="100000"/>
              </a:lnSpc>
              <a:spcBef>
                <a:spcPts val="0"/>
              </a:spcBef>
              <a:buNone/>
            </a:pPr>
            <a:endParaRPr lang="es-CO" sz="1800" dirty="0">
              <a:latin typeface="Abadi" pitchFamily="34"/>
              <a:cs typeface="Times New Roman" pitchFamily="18"/>
            </a:endParaRPr>
          </a:p>
          <a:p>
            <a:pPr lvl="0" indent="0" algn="just">
              <a:lnSpc>
                <a:spcPct val="100000"/>
              </a:lnSpc>
              <a:spcBef>
                <a:spcPts val="0"/>
              </a:spcBef>
              <a:buNone/>
            </a:pPr>
            <a:r>
              <a:rPr lang="es-CO" sz="1800" dirty="0">
                <a:latin typeface="Abadi" pitchFamily="34"/>
                <a:ea typeface="Calibri" pitchFamily="34"/>
                <a:cs typeface="Times New Roman" pitchFamily="18"/>
              </a:rPr>
              <a:t>La inversión en recreación es un desafío en todos los países. </a:t>
            </a:r>
          </a:p>
          <a:p>
            <a:pPr marL="514350" lvl="0" indent="-285750" algn="just">
              <a:lnSpc>
                <a:spcPct val="100000"/>
              </a:lnSpc>
              <a:spcBef>
                <a:spcPts val="0"/>
              </a:spcBef>
            </a:pPr>
            <a:r>
              <a:rPr lang="es-CO" sz="1800" dirty="0">
                <a:latin typeface="Abadi" pitchFamily="34"/>
                <a:ea typeface="Calibri" pitchFamily="34"/>
                <a:cs typeface="Times New Roman" pitchFamily="18"/>
              </a:rPr>
              <a:t>Panamá y Costa Rica son los países que más invierten. </a:t>
            </a:r>
          </a:p>
          <a:p>
            <a:pPr marL="514350" lvl="0" indent="-285750" algn="just">
              <a:lnSpc>
                <a:spcPct val="100000"/>
              </a:lnSpc>
              <a:spcBef>
                <a:spcPts val="0"/>
              </a:spcBef>
            </a:pPr>
            <a:r>
              <a:rPr lang="es-CO" sz="1800" dirty="0">
                <a:latin typeface="Abadi" pitchFamily="34"/>
                <a:ea typeface="Calibri" pitchFamily="34"/>
                <a:cs typeface="Times New Roman" pitchFamily="18"/>
              </a:rPr>
              <a:t>Nicaragua y Honduras son los que menos invierten.</a:t>
            </a:r>
            <a:endParaRPr lang="es-CO" sz="1600" dirty="0">
              <a:latin typeface="Calibri" pitchFamily="34"/>
              <a:ea typeface="Calibri" pitchFamily="34"/>
              <a:cs typeface="Times New Roman" pitchFamily="18"/>
            </a:endParaRPr>
          </a:p>
          <a:p>
            <a:pPr lvl="0" indent="0" algn="just">
              <a:lnSpc>
                <a:spcPct val="100000"/>
              </a:lnSpc>
              <a:spcBef>
                <a:spcPts val="0"/>
              </a:spcBef>
              <a:buNone/>
            </a:pPr>
            <a:endParaRPr lang="es-CO" sz="1800" dirty="0">
              <a:latin typeface="Abadi" pitchFamily="34"/>
              <a:cs typeface="Times New Roman" pitchFamily="18"/>
            </a:endParaRPr>
          </a:p>
        </p:txBody>
      </p:sp>
      <p:graphicFrame>
        <p:nvGraphicFramePr>
          <p:cNvPr id="5" name="Gráfico 3">
            <a:extLst>
              <a:ext uri="{FF2B5EF4-FFF2-40B4-BE49-F238E27FC236}">
                <a16:creationId xmlns:a16="http://schemas.microsoft.com/office/drawing/2014/main" id="{22D3222D-9452-CA9B-B260-33228058096B}"/>
              </a:ext>
            </a:extLst>
          </p:cNvPr>
          <p:cNvGraphicFramePr/>
          <p:nvPr>
            <p:extLst>
              <p:ext uri="{D42A27DB-BD31-4B8C-83A1-F6EECF244321}">
                <p14:modId xmlns:p14="http://schemas.microsoft.com/office/powerpoint/2010/main" val="3704696545"/>
              </p:ext>
            </p:extLst>
          </p:nvPr>
        </p:nvGraphicFramePr>
        <p:xfrm>
          <a:off x="7054056" y="843241"/>
          <a:ext cx="4788310" cy="2828486"/>
        </p:xfrm>
        <a:graphic>
          <a:graphicData uri="http://schemas.openxmlformats.org/drawingml/2006/chart">
            <c:chart xmlns:c="http://schemas.openxmlformats.org/drawingml/2006/chart" xmlns:r="http://schemas.openxmlformats.org/officeDocument/2006/relationships" r:id="rId4"/>
          </a:graphicData>
        </a:graphic>
      </p:graphicFrame>
      <p:sp>
        <p:nvSpPr>
          <p:cNvPr id="6" name="CuadroTexto 5">
            <a:extLst>
              <a:ext uri="{FF2B5EF4-FFF2-40B4-BE49-F238E27FC236}">
                <a16:creationId xmlns:a16="http://schemas.microsoft.com/office/drawing/2014/main" id="{836F4D3F-A6AB-1B41-FC66-B845D2D4B78A}"/>
              </a:ext>
            </a:extLst>
          </p:cNvPr>
          <p:cNvSpPr txBox="1"/>
          <p:nvPr/>
        </p:nvSpPr>
        <p:spPr>
          <a:xfrm>
            <a:off x="8577129" y="833521"/>
            <a:ext cx="2461111" cy="64633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NI" sz="1800" b="1" i="0" u="none" strike="noStrike" kern="0" cap="none" spc="0" baseline="0" dirty="0">
                <a:solidFill>
                  <a:srgbClr val="000000"/>
                </a:solidFill>
                <a:uFillTx/>
                <a:latin typeface="Abadi" pitchFamily="34"/>
                <a:ea typeface="Calibri" pitchFamily="34"/>
                <a:cs typeface="Times New Roman" pitchFamily="18"/>
              </a:rPr>
              <a:t>Gasto en Educación como % del PIB</a:t>
            </a:r>
            <a:endParaRPr lang="es-CO" sz="1800" b="0" i="0" u="none" strike="noStrike" kern="1200" cap="none" spc="0" baseline="0" dirty="0">
              <a:solidFill>
                <a:srgbClr val="000000"/>
              </a:solidFill>
              <a:uFillTx/>
              <a:latin typeface="Calibri"/>
            </a:endParaRPr>
          </a:p>
        </p:txBody>
      </p:sp>
      <p:graphicFrame>
        <p:nvGraphicFramePr>
          <p:cNvPr id="7" name="Tabla 9">
            <a:extLst>
              <a:ext uri="{FF2B5EF4-FFF2-40B4-BE49-F238E27FC236}">
                <a16:creationId xmlns:a16="http://schemas.microsoft.com/office/drawing/2014/main" id="{BB965129-9766-9B85-928B-7A0D77B0ED10}"/>
              </a:ext>
            </a:extLst>
          </p:cNvPr>
          <p:cNvGraphicFramePr>
            <a:graphicFrameLocks noGrp="1"/>
          </p:cNvGraphicFramePr>
          <p:nvPr>
            <p:extLst>
              <p:ext uri="{D42A27DB-BD31-4B8C-83A1-F6EECF244321}">
                <p14:modId xmlns:p14="http://schemas.microsoft.com/office/powerpoint/2010/main" val="3696499449"/>
              </p:ext>
            </p:extLst>
          </p:nvPr>
        </p:nvGraphicFramePr>
        <p:xfrm>
          <a:off x="7085054" y="4480367"/>
          <a:ext cx="4788309" cy="1759779"/>
        </p:xfrm>
        <a:graphic>
          <a:graphicData uri="http://schemas.openxmlformats.org/drawingml/2006/table">
            <a:tbl>
              <a:tblPr firstRow="1" firstCol="1" bandRow="1">
                <a:effectLst/>
                <a:tableStyleId>{5C22544A-7EE6-4342-B048-85BDC9FD1C3A}</a:tableStyleId>
              </a:tblPr>
              <a:tblGrid>
                <a:gridCol w="3179505">
                  <a:extLst>
                    <a:ext uri="{9D8B030D-6E8A-4147-A177-3AD203B41FA5}">
                      <a16:colId xmlns:a16="http://schemas.microsoft.com/office/drawing/2014/main" val="2019234452"/>
                    </a:ext>
                  </a:extLst>
                </a:gridCol>
                <a:gridCol w="1608804">
                  <a:extLst>
                    <a:ext uri="{9D8B030D-6E8A-4147-A177-3AD203B41FA5}">
                      <a16:colId xmlns:a16="http://schemas.microsoft.com/office/drawing/2014/main" val="2068041886"/>
                    </a:ext>
                  </a:extLst>
                </a:gridCol>
              </a:tblGrid>
              <a:tr h="177795">
                <a:tc>
                  <a:txBody>
                    <a:bodyPr/>
                    <a:lstStyle/>
                    <a:p>
                      <a:pPr lvl="0" algn="ctr">
                        <a:lnSpc>
                          <a:spcPct val="107000"/>
                        </a:lnSpc>
                        <a:spcAft>
                          <a:spcPts val="800"/>
                        </a:spcAft>
                      </a:pPr>
                      <a:r>
                        <a:rPr lang="es-CO" sz="1600" kern="1200"/>
                        <a:t>País/año</a:t>
                      </a:r>
                      <a:endParaRPr lang="es-CO" sz="1600" kern="1200">
                        <a:latin typeface="Calibri" pitchFamily="34"/>
                        <a:ea typeface="Calibri" pitchFamily="34"/>
                        <a:cs typeface="Times New Roman" pitchFamily="18"/>
                      </a:endParaRPr>
                    </a:p>
                  </a:txBody>
                  <a:tcPr marL="44448" marR="44448" marT="0" marB="0" anchor="b"/>
                </a:tc>
                <a:tc>
                  <a:txBody>
                    <a:bodyPr/>
                    <a:lstStyle/>
                    <a:p>
                      <a:pPr lvl="0" algn="ctr">
                        <a:lnSpc>
                          <a:spcPct val="107000"/>
                        </a:lnSpc>
                        <a:spcAft>
                          <a:spcPts val="800"/>
                        </a:spcAft>
                      </a:pPr>
                      <a:r>
                        <a:rPr lang="es-CO" sz="1600" kern="1200"/>
                        <a:t>Per-cápita USD</a:t>
                      </a:r>
                      <a:endParaRPr lang="es-CO" sz="1600" kern="1200">
                        <a:latin typeface="Calibri" pitchFamily="34"/>
                        <a:ea typeface="Calibri" pitchFamily="34"/>
                        <a:cs typeface="Times New Roman" pitchFamily="18"/>
                      </a:endParaRPr>
                    </a:p>
                  </a:txBody>
                  <a:tcPr marL="44448" marR="44448" marT="0" marB="0" anchor="b"/>
                </a:tc>
                <a:extLst>
                  <a:ext uri="{0D108BD9-81ED-4DB2-BD59-A6C34878D82A}">
                    <a16:rowId xmlns:a16="http://schemas.microsoft.com/office/drawing/2014/main" val="1593631137"/>
                  </a:ext>
                </a:extLst>
              </a:tr>
              <a:tr h="177795">
                <a:tc>
                  <a:txBody>
                    <a:bodyPr/>
                    <a:lstStyle/>
                    <a:p>
                      <a:pPr lvl="0">
                        <a:lnSpc>
                          <a:spcPct val="107000"/>
                        </a:lnSpc>
                        <a:spcAft>
                          <a:spcPts val="800"/>
                        </a:spcAft>
                      </a:pPr>
                      <a:r>
                        <a:rPr lang="es-CO" sz="1600" kern="1200"/>
                        <a:t>Guatemala (2021)</a:t>
                      </a:r>
                      <a:endParaRPr lang="es-CO" sz="1600" kern="1200">
                        <a:latin typeface="Calibri" pitchFamily="34"/>
                        <a:ea typeface="Calibri" pitchFamily="34"/>
                        <a:cs typeface="Times New Roman" pitchFamily="18"/>
                      </a:endParaRPr>
                    </a:p>
                  </a:txBody>
                  <a:tcPr marL="44448" marR="44448" marT="0" marB="0" anchor="b"/>
                </a:tc>
                <a:tc>
                  <a:txBody>
                    <a:bodyPr/>
                    <a:lstStyle/>
                    <a:p>
                      <a:pPr lvl="0" algn="ctr">
                        <a:lnSpc>
                          <a:spcPct val="107000"/>
                        </a:lnSpc>
                        <a:spcAft>
                          <a:spcPts val="800"/>
                        </a:spcAft>
                      </a:pPr>
                      <a:r>
                        <a:rPr lang="es-CO" sz="1600" kern="1200"/>
                        <a:t>7,25</a:t>
                      </a:r>
                      <a:endParaRPr lang="es-CO" sz="1600" kern="1200">
                        <a:latin typeface="Calibri" pitchFamily="34"/>
                        <a:ea typeface="Calibri" pitchFamily="34"/>
                        <a:cs typeface="Times New Roman" pitchFamily="18"/>
                      </a:endParaRPr>
                    </a:p>
                  </a:txBody>
                  <a:tcPr marL="44448" marR="44448" marT="0" marB="0" anchor="b"/>
                </a:tc>
                <a:extLst>
                  <a:ext uri="{0D108BD9-81ED-4DB2-BD59-A6C34878D82A}">
                    <a16:rowId xmlns:a16="http://schemas.microsoft.com/office/drawing/2014/main" val="3181345244"/>
                  </a:ext>
                </a:extLst>
              </a:tr>
              <a:tr h="177795">
                <a:tc>
                  <a:txBody>
                    <a:bodyPr/>
                    <a:lstStyle/>
                    <a:p>
                      <a:pPr lvl="0">
                        <a:lnSpc>
                          <a:spcPct val="107000"/>
                        </a:lnSpc>
                        <a:spcAft>
                          <a:spcPts val="800"/>
                        </a:spcAft>
                      </a:pPr>
                      <a:r>
                        <a:rPr lang="es-CO" sz="1600" kern="1200"/>
                        <a:t>El Salvador (2021)</a:t>
                      </a:r>
                      <a:endParaRPr lang="es-CO" sz="1600" kern="1200">
                        <a:latin typeface="Calibri" pitchFamily="34"/>
                        <a:ea typeface="Calibri" pitchFamily="34"/>
                        <a:cs typeface="Times New Roman" pitchFamily="18"/>
                      </a:endParaRPr>
                    </a:p>
                  </a:txBody>
                  <a:tcPr marL="44448" marR="44448" marT="0" marB="0" anchor="b"/>
                </a:tc>
                <a:tc>
                  <a:txBody>
                    <a:bodyPr/>
                    <a:lstStyle/>
                    <a:p>
                      <a:pPr lvl="0" algn="ctr">
                        <a:lnSpc>
                          <a:spcPct val="107000"/>
                        </a:lnSpc>
                        <a:spcAft>
                          <a:spcPts val="800"/>
                        </a:spcAft>
                      </a:pPr>
                      <a:r>
                        <a:rPr lang="es-CO" sz="1600" kern="1200"/>
                        <a:t>6,17</a:t>
                      </a:r>
                      <a:endParaRPr lang="es-CO" sz="1600" kern="1200">
                        <a:latin typeface="Calibri" pitchFamily="34"/>
                        <a:ea typeface="Calibri" pitchFamily="34"/>
                        <a:cs typeface="Times New Roman" pitchFamily="18"/>
                      </a:endParaRPr>
                    </a:p>
                  </a:txBody>
                  <a:tcPr marL="44448" marR="44448" marT="0" marB="0" anchor="b"/>
                </a:tc>
                <a:extLst>
                  <a:ext uri="{0D108BD9-81ED-4DB2-BD59-A6C34878D82A}">
                    <a16:rowId xmlns:a16="http://schemas.microsoft.com/office/drawing/2014/main" val="280774659"/>
                  </a:ext>
                </a:extLst>
              </a:tr>
              <a:tr h="177795">
                <a:tc>
                  <a:txBody>
                    <a:bodyPr/>
                    <a:lstStyle/>
                    <a:p>
                      <a:pPr lvl="0">
                        <a:lnSpc>
                          <a:spcPct val="107000"/>
                        </a:lnSpc>
                        <a:spcAft>
                          <a:spcPts val="800"/>
                        </a:spcAft>
                      </a:pPr>
                      <a:r>
                        <a:rPr lang="es-CO" sz="1600" kern="1200"/>
                        <a:t>Honduras (2021)</a:t>
                      </a:r>
                      <a:endParaRPr lang="es-CO" sz="1600" kern="1200">
                        <a:latin typeface="Calibri" pitchFamily="34"/>
                        <a:ea typeface="Calibri" pitchFamily="34"/>
                        <a:cs typeface="Times New Roman" pitchFamily="18"/>
                      </a:endParaRPr>
                    </a:p>
                  </a:txBody>
                  <a:tcPr marL="44448" marR="44448" marT="0" marB="0" anchor="b"/>
                </a:tc>
                <a:tc>
                  <a:txBody>
                    <a:bodyPr/>
                    <a:lstStyle/>
                    <a:p>
                      <a:pPr lvl="0" algn="ctr">
                        <a:lnSpc>
                          <a:spcPct val="107000"/>
                        </a:lnSpc>
                        <a:spcAft>
                          <a:spcPts val="800"/>
                        </a:spcAft>
                      </a:pPr>
                      <a:r>
                        <a:rPr lang="es-CO" sz="1600" kern="1200"/>
                        <a:t>0,12</a:t>
                      </a:r>
                      <a:endParaRPr lang="es-CO" sz="1600" kern="1200">
                        <a:latin typeface="Calibri" pitchFamily="34"/>
                        <a:ea typeface="Calibri" pitchFamily="34"/>
                        <a:cs typeface="Times New Roman" pitchFamily="18"/>
                      </a:endParaRPr>
                    </a:p>
                  </a:txBody>
                  <a:tcPr marL="44448" marR="44448" marT="0" marB="0" anchor="b"/>
                </a:tc>
                <a:extLst>
                  <a:ext uri="{0D108BD9-81ED-4DB2-BD59-A6C34878D82A}">
                    <a16:rowId xmlns:a16="http://schemas.microsoft.com/office/drawing/2014/main" val="365665518"/>
                  </a:ext>
                </a:extLst>
              </a:tr>
              <a:tr h="177795">
                <a:tc>
                  <a:txBody>
                    <a:bodyPr/>
                    <a:lstStyle/>
                    <a:p>
                      <a:pPr lvl="0">
                        <a:lnSpc>
                          <a:spcPct val="107000"/>
                        </a:lnSpc>
                        <a:spcAft>
                          <a:spcPts val="800"/>
                        </a:spcAft>
                      </a:pPr>
                      <a:r>
                        <a:rPr lang="es-CO" sz="1600" kern="1200"/>
                        <a:t>Nicaragua (2021</a:t>
                      </a:r>
                      <a:endParaRPr lang="es-CO" sz="1600" kern="1200">
                        <a:latin typeface="Calibri" pitchFamily="34"/>
                        <a:ea typeface="Calibri" pitchFamily="34"/>
                        <a:cs typeface="Times New Roman" pitchFamily="18"/>
                      </a:endParaRPr>
                    </a:p>
                  </a:txBody>
                  <a:tcPr marL="44448" marR="44448" marT="0" marB="0" anchor="b"/>
                </a:tc>
                <a:tc>
                  <a:txBody>
                    <a:bodyPr/>
                    <a:lstStyle/>
                    <a:p>
                      <a:pPr lvl="0" algn="ctr">
                        <a:lnSpc>
                          <a:spcPct val="107000"/>
                        </a:lnSpc>
                        <a:spcAft>
                          <a:spcPts val="800"/>
                        </a:spcAft>
                      </a:pPr>
                      <a:r>
                        <a:rPr lang="es-CO" sz="1600" kern="1200"/>
                        <a:t>4,62</a:t>
                      </a:r>
                      <a:endParaRPr lang="es-CO" sz="1600" kern="1200">
                        <a:latin typeface="Calibri" pitchFamily="34"/>
                        <a:ea typeface="Calibri" pitchFamily="34"/>
                        <a:cs typeface="Times New Roman" pitchFamily="18"/>
                      </a:endParaRPr>
                    </a:p>
                  </a:txBody>
                  <a:tcPr marL="44448" marR="44448" marT="0" marB="0" anchor="b"/>
                </a:tc>
                <a:extLst>
                  <a:ext uri="{0D108BD9-81ED-4DB2-BD59-A6C34878D82A}">
                    <a16:rowId xmlns:a16="http://schemas.microsoft.com/office/drawing/2014/main" val="3427916482"/>
                  </a:ext>
                </a:extLst>
              </a:tr>
              <a:tr h="177795">
                <a:tc>
                  <a:txBody>
                    <a:bodyPr/>
                    <a:lstStyle/>
                    <a:p>
                      <a:pPr lvl="0">
                        <a:lnSpc>
                          <a:spcPct val="107000"/>
                        </a:lnSpc>
                        <a:spcAft>
                          <a:spcPts val="800"/>
                        </a:spcAft>
                      </a:pPr>
                      <a:r>
                        <a:rPr lang="es-CO" sz="1600" kern="1200"/>
                        <a:t>Costa Rica (2021)</a:t>
                      </a:r>
                      <a:endParaRPr lang="es-CO" sz="1600" kern="1200">
                        <a:latin typeface="Calibri" pitchFamily="34"/>
                        <a:ea typeface="Calibri" pitchFamily="34"/>
                        <a:cs typeface="Times New Roman" pitchFamily="18"/>
                      </a:endParaRPr>
                    </a:p>
                  </a:txBody>
                  <a:tcPr marL="44448" marR="44448" marT="0" marB="0" anchor="b"/>
                </a:tc>
                <a:tc>
                  <a:txBody>
                    <a:bodyPr/>
                    <a:lstStyle/>
                    <a:p>
                      <a:pPr lvl="0" algn="ctr">
                        <a:lnSpc>
                          <a:spcPct val="107000"/>
                        </a:lnSpc>
                        <a:spcAft>
                          <a:spcPts val="800"/>
                        </a:spcAft>
                      </a:pPr>
                      <a:r>
                        <a:rPr lang="es-CO" sz="1600" kern="1200"/>
                        <a:t>15,46</a:t>
                      </a:r>
                      <a:endParaRPr lang="es-CO" sz="1600" kern="1200">
                        <a:latin typeface="Calibri" pitchFamily="34"/>
                        <a:ea typeface="Calibri" pitchFamily="34"/>
                        <a:cs typeface="Times New Roman" pitchFamily="18"/>
                      </a:endParaRPr>
                    </a:p>
                  </a:txBody>
                  <a:tcPr marL="44448" marR="44448" marT="0" marB="0" anchor="b"/>
                </a:tc>
                <a:extLst>
                  <a:ext uri="{0D108BD9-81ED-4DB2-BD59-A6C34878D82A}">
                    <a16:rowId xmlns:a16="http://schemas.microsoft.com/office/drawing/2014/main" val="976482065"/>
                  </a:ext>
                </a:extLst>
              </a:tr>
              <a:tr h="177795">
                <a:tc>
                  <a:txBody>
                    <a:bodyPr/>
                    <a:lstStyle/>
                    <a:p>
                      <a:pPr lvl="0">
                        <a:lnSpc>
                          <a:spcPct val="107000"/>
                        </a:lnSpc>
                        <a:spcAft>
                          <a:spcPts val="800"/>
                        </a:spcAft>
                      </a:pPr>
                      <a:r>
                        <a:rPr lang="es-CO" sz="1600" kern="1200" dirty="0"/>
                        <a:t>Panamá (2020)</a:t>
                      </a:r>
                      <a:endParaRPr lang="es-CO" sz="1600" kern="1200" dirty="0">
                        <a:latin typeface="Calibri" pitchFamily="34"/>
                        <a:ea typeface="Calibri" pitchFamily="34"/>
                        <a:cs typeface="Times New Roman" pitchFamily="18"/>
                      </a:endParaRPr>
                    </a:p>
                  </a:txBody>
                  <a:tcPr marL="44448" marR="44448" marT="0" marB="0" anchor="b"/>
                </a:tc>
                <a:tc>
                  <a:txBody>
                    <a:bodyPr/>
                    <a:lstStyle/>
                    <a:p>
                      <a:pPr lvl="0" algn="ctr">
                        <a:lnSpc>
                          <a:spcPct val="107000"/>
                        </a:lnSpc>
                        <a:spcAft>
                          <a:spcPts val="800"/>
                        </a:spcAft>
                      </a:pPr>
                      <a:r>
                        <a:rPr lang="es-CO" sz="1600" kern="1200" dirty="0"/>
                        <a:t>23,12</a:t>
                      </a:r>
                      <a:endParaRPr lang="es-CO" sz="1600" kern="1200" dirty="0">
                        <a:latin typeface="Calibri" pitchFamily="34"/>
                        <a:ea typeface="Calibri" pitchFamily="34"/>
                        <a:cs typeface="Times New Roman" pitchFamily="18"/>
                      </a:endParaRPr>
                    </a:p>
                  </a:txBody>
                  <a:tcPr marL="44448" marR="44448" marT="0" marB="0" anchor="b"/>
                </a:tc>
                <a:extLst>
                  <a:ext uri="{0D108BD9-81ED-4DB2-BD59-A6C34878D82A}">
                    <a16:rowId xmlns:a16="http://schemas.microsoft.com/office/drawing/2014/main" val="3442627885"/>
                  </a:ext>
                </a:extLst>
              </a:tr>
            </a:tbl>
          </a:graphicData>
        </a:graphic>
      </p:graphicFrame>
      <p:sp>
        <p:nvSpPr>
          <p:cNvPr id="8" name="CuadroTexto 11">
            <a:extLst>
              <a:ext uri="{FF2B5EF4-FFF2-40B4-BE49-F238E27FC236}">
                <a16:creationId xmlns:a16="http://schemas.microsoft.com/office/drawing/2014/main" id="{31B1F576-AB49-E1E7-965C-D0B12A3E2D33}"/>
              </a:ext>
            </a:extLst>
          </p:cNvPr>
          <p:cNvSpPr txBox="1"/>
          <p:nvPr/>
        </p:nvSpPr>
        <p:spPr>
          <a:xfrm>
            <a:off x="7238070" y="3931439"/>
            <a:ext cx="4788310" cy="28110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s-CO" sz="1200" b="1" i="1" u="sng" strike="noStrike" kern="1200" cap="none" spc="0" baseline="0" dirty="0">
                <a:solidFill>
                  <a:srgbClr val="000000"/>
                </a:solidFill>
                <a:uFillTx/>
                <a:latin typeface="Abadi" pitchFamily="34"/>
                <a:ea typeface="Calibri" pitchFamily="34"/>
                <a:cs typeface="Times New Roman" pitchFamily="18"/>
              </a:rPr>
              <a:t>Gasto público en recreación, cultura y religión (USD  per cápita).</a:t>
            </a:r>
            <a:endParaRPr lang="es-CO" sz="1200" b="0" i="1" u="sng" strike="noStrike" kern="1200" cap="none" spc="0" baseline="0" dirty="0">
              <a:solidFill>
                <a:srgbClr val="000000"/>
              </a:solidFill>
              <a:uFillTx/>
              <a:latin typeface="Calibri" pitchFamily="34"/>
              <a:ea typeface="Calibri" pitchFamily="34"/>
              <a:cs typeface="Times New Roman" pitchFamily="18"/>
            </a:endParaRPr>
          </a:p>
        </p:txBody>
      </p:sp>
      <p:sp>
        <p:nvSpPr>
          <p:cNvPr id="9" name="CuadroTexto 13">
            <a:extLst>
              <a:ext uri="{FF2B5EF4-FFF2-40B4-BE49-F238E27FC236}">
                <a16:creationId xmlns:a16="http://schemas.microsoft.com/office/drawing/2014/main" id="{8C5EBA8B-5257-5A61-D2DA-7B16677E95F0}"/>
              </a:ext>
            </a:extLst>
          </p:cNvPr>
          <p:cNvSpPr txBox="1"/>
          <p:nvPr/>
        </p:nvSpPr>
        <p:spPr>
          <a:xfrm>
            <a:off x="7115476" y="3588425"/>
            <a:ext cx="4880481" cy="24955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s-NI" sz="1000" b="0" i="0" u="none" strike="noStrike" kern="1200" cap="none" spc="0" baseline="0">
                <a:solidFill>
                  <a:srgbClr val="000000"/>
                </a:solidFill>
                <a:uFillTx/>
                <a:latin typeface="Abadi" pitchFamily="34"/>
                <a:ea typeface="Calibri" pitchFamily="34"/>
                <a:cs typeface="Times New Roman" pitchFamily="18"/>
              </a:rPr>
              <a:t>Fuente: elaboración propia a partir registros del Sistema de Indicadores CEPALSTAT.</a:t>
            </a:r>
            <a:endParaRPr lang="es-CO" sz="1000" b="0" i="0" u="none" strike="noStrike" kern="1200" cap="none" spc="0" baseline="0">
              <a:solidFill>
                <a:srgbClr val="000000"/>
              </a:solidFill>
              <a:uFillTx/>
              <a:latin typeface="Calibri" pitchFamily="34"/>
              <a:ea typeface="Calibri" pitchFamily="34"/>
              <a:cs typeface="Times New Roman" pitchFamily="18"/>
            </a:endParaRPr>
          </a:p>
        </p:txBody>
      </p:sp>
      <p:sp>
        <p:nvSpPr>
          <p:cNvPr id="10" name="CuadroTexto 15">
            <a:extLst>
              <a:ext uri="{FF2B5EF4-FFF2-40B4-BE49-F238E27FC236}">
                <a16:creationId xmlns:a16="http://schemas.microsoft.com/office/drawing/2014/main" id="{985E01AE-C006-01A5-68BA-DF37E3E92C8D}"/>
              </a:ext>
            </a:extLst>
          </p:cNvPr>
          <p:cNvSpPr txBox="1"/>
          <p:nvPr/>
        </p:nvSpPr>
        <p:spPr>
          <a:xfrm>
            <a:off x="7085054" y="6312165"/>
            <a:ext cx="4941326"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000" b="0" i="0" u="none" strike="noStrike" kern="1200" cap="none" spc="0" baseline="0">
                <a:solidFill>
                  <a:srgbClr val="000000"/>
                </a:solidFill>
                <a:uFillTx/>
                <a:latin typeface="Abadi" pitchFamily="34"/>
                <a:ea typeface="Calibri" pitchFamily="34"/>
                <a:cs typeface="Times New Roman" pitchFamily="18"/>
              </a:rPr>
              <a:t>Fuente: elaboración propia en base a datos de la CEPAL / *apc USD del 2010</a:t>
            </a:r>
            <a:endParaRPr lang="es-CO" sz="1000" b="0" i="0" u="none" strike="noStrike" kern="1200" cap="none" spc="0" baseline="0">
              <a:solidFill>
                <a:srgbClr val="000000"/>
              </a:solidFill>
              <a:uFillTx/>
              <a:latin typeface="Calibri" pitchFamily="34"/>
              <a:ea typeface="Calibri" pitchFamily="34"/>
              <a:cs typeface="Times New Roman" pitchFamily="1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EF71FA-F5B8-A83F-75C1-FF8E0F96CD49}"/>
              </a:ext>
            </a:extLst>
          </p:cNvPr>
          <p:cNvSpPr txBox="1">
            <a:spLocks noGrp="1"/>
          </p:cNvSpPr>
          <p:nvPr>
            <p:ph type="title"/>
          </p:nvPr>
        </p:nvSpPr>
        <p:spPr>
          <a:xfrm>
            <a:off x="1678628" y="51782"/>
            <a:ext cx="9687309" cy="1325559"/>
          </a:xfrm>
        </p:spPr>
        <p:txBody>
          <a:bodyPr/>
          <a:lstStyle/>
          <a:p>
            <a:pPr lvl="0" algn="ctr"/>
            <a:r>
              <a:rPr lang="es-ES" b="1" dirty="0">
                <a:solidFill>
                  <a:schemeClr val="accent3">
                    <a:lumMod val="40000"/>
                    <a:lumOff val="60000"/>
                  </a:schemeClr>
                </a:solidFill>
              </a:rPr>
              <a:t>Salud</a:t>
            </a:r>
            <a:endParaRPr lang="es-CO" b="1" dirty="0">
              <a:solidFill>
                <a:schemeClr val="accent3">
                  <a:lumMod val="40000"/>
                  <a:lumOff val="60000"/>
                </a:schemeClr>
              </a:solidFill>
            </a:endParaRPr>
          </a:p>
        </p:txBody>
      </p:sp>
      <p:sp>
        <p:nvSpPr>
          <p:cNvPr id="3" name="Marcador de contenido 2">
            <a:extLst>
              <a:ext uri="{FF2B5EF4-FFF2-40B4-BE49-F238E27FC236}">
                <a16:creationId xmlns:a16="http://schemas.microsoft.com/office/drawing/2014/main" id="{8B51651A-5C19-16EF-0F1C-81593F8507C7}"/>
              </a:ext>
            </a:extLst>
          </p:cNvPr>
          <p:cNvSpPr txBox="1">
            <a:spLocks noGrp="1"/>
          </p:cNvSpPr>
          <p:nvPr>
            <p:ph idx="1"/>
          </p:nvPr>
        </p:nvSpPr>
        <p:spPr>
          <a:xfrm>
            <a:off x="838203" y="1460900"/>
            <a:ext cx="7696203" cy="1325678"/>
          </a:xfrm>
        </p:spPr>
        <p:txBody>
          <a:bodyPr>
            <a:noAutofit/>
          </a:bodyPr>
          <a:lstStyle/>
          <a:p>
            <a:pPr marL="0" lvl="0" indent="0" algn="just">
              <a:buNone/>
            </a:pPr>
            <a:r>
              <a:rPr lang="es-CO" sz="1800" kern="0">
                <a:latin typeface="Abadi" pitchFamily="34"/>
                <a:ea typeface="Calibri" pitchFamily="34"/>
                <a:cs typeface="Times New Roman" pitchFamily="18"/>
              </a:rPr>
              <a:t>La inversión per cápita en salud presentan diferencias importantes. </a:t>
            </a:r>
          </a:p>
          <a:p>
            <a:pPr lvl="0" algn="just"/>
            <a:r>
              <a:rPr lang="es-CO" sz="1800" kern="0">
                <a:latin typeface="Abadi" pitchFamily="34"/>
                <a:ea typeface="Calibri" pitchFamily="34"/>
                <a:cs typeface="Times New Roman" pitchFamily="18"/>
              </a:rPr>
              <a:t>Panamá (463,74), El Salvador (115,57) y Costa Rica (82.25) realizaron las mayores inversiones per-cápita para garantizar este derecho en el 2020, incrementándose en el año 2021. </a:t>
            </a:r>
          </a:p>
          <a:p>
            <a:pPr lvl="0" algn="just"/>
            <a:r>
              <a:rPr lang="es-CO" sz="1800" kern="0">
                <a:latin typeface="Abadi" pitchFamily="34"/>
                <a:ea typeface="Calibri" pitchFamily="34"/>
                <a:cs typeface="Times New Roman" pitchFamily="18"/>
              </a:rPr>
              <a:t>Aunque Nicaragua y Honduras han incrementado su inversión en salud, aun son limitadas, especialmente en zonas rurales.</a:t>
            </a:r>
            <a:endParaRPr lang="es-CO" sz="1800"/>
          </a:p>
        </p:txBody>
      </p:sp>
      <p:sp>
        <p:nvSpPr>
          <p:cNvPr id="4" name="CuadroTexto 5">
            <a:extLst>
              <a:ext uri="{FF2B5EF4-FFF2-40B4-BE49-F238E27FC236}">
                <a16:creationId xmlns:a16="http://schemas.microsoft.com/office/drawing/2014/main" id="{DC68237F-A903-480B-3B78-BC43D27115C1}"/>
              </a:ext>
            </a:extLst>
          </p:cNvPr>
          <p:cNvSpPr txBox="1"/>
          <p:nvPr/>
        </p:nvSpPr>
        <p:spPr>
          <a:xfrm>
            <a:off x="6905704" y="3506998"/>
            <a:ext cx="4316361" cy="37536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800" b="1" i="0" u="none" strike="noStrike" kern="0" cap="none" spc="0" baseline="0">
                <a:solidFill>
                  <a:srgbClr val="000000"/>
                </a:solidFill>
                <a:uFillTx/>
                <a:latin typeface="Abadi" pitchFamily="34"/>
                <a:ea typeface="Calibri" pitchFamily="34"/>
                <a:cs typeface="Times New Roman" pitchFamily="18"/>
              </a:rPr>
              <a:t>Gasto público en salud (USD per cápita) </a:t>
            </a:r>
            <a:endParaRPr lang="es-CO" sz="1800" b="0" i="0" u="none" strike="noStrike" kern="1200" cap="none" spc="0" baseline="0">
              <a:solidFill>
                <a:srgbClr val="000000"/>
              </a:solidFill>
              <a:uFillTx/>
              <a:latin typeface="Calibri"/>
            </a:endParaRPr>
          </a:p>
        </p:txBody>
      </p:sp>
      <p:graphicFrame>
        <p:nvGraphicFramePr>
          <p:cNvPr id="5" name="Tabla 6">
            <a:extLst>
              <a:ext uri="{FF2B5EF4-FFF2-40B4-BE49-F238E27FC236}">
                <a16:creationId xmlns:a16="http://schemas.microsoft.com/office/drawing/2014/main" id="{C90862D1-22FC-3233-0455-93A7D71BB167}"/>
              </a:ext>
            </a:extLst>
          </p:cNvPr>
          <p:cNvGraphicFramePr>
            <a:graphicFrameLocks noGrp="1"/>
          </p:cNvGraphicFramePr>
          <p:nvPr/>
        </p:nvGraphicFramePr>
        <p:xfrm>
          <a:off x="6016111" y="3965908"/>
          <a:ext cx="5739578" cy="1759779"/>
        </p:xfrm>
        <a:graphic>
          <a:graphicData uri="http://schemas.openxmlformats.org/drawingml/2006/table">
            <a:tbl>
              <a:tblPr firstRow="1" firstCol="1" bandRow="1">
                <a:effectLst/>
                <a:tableStyleId>{5C22544A-7EE6-4342-B048-85BDC9FD1C3A}</a:tableStyleId>
              </a:tblPr>
              <a:tblGrid>
                <a:gridCol w="2569034">
                  <a:extLst>
                    <a:ext uri="{9D8B030D-6E8A-4147-A177-3AD203B41FA5}">
                      <a16:colId xmlns:a16="http://schemas.microsoft.com/office/drawing/2014/main" val="1837057216"/>
                    </a:ext>
                  </a:extLst>
                </a:gridCol>
                <a:gridCol w="965396">
                  <a:extLst>
                    <a:ext uri="{9D8B030D-6E8A-4147-A177-3AD203B41FA5}">
                      <a16:colId xmlns:a16="http://schemas.microsoft.com/office/drawing/2014/main" val="1979946476"/>
                    </a:ext>
                  </a:extLst>
                </a:gridCol>
                <a:gridCol w="1103150">
                  <a:extLst>
                    <a:ext uri="{9D8B030D-6E8A-4147-A177-3AD203B41FA5}">
                      <a16:colId xmlns:a16="http://schemas.microsoft.com/office/drawing/2014/main" val="1635991817"/>
                    </a:ext>
                  </a:extLst>
                </a:gridCol>
                <a:gridCol w="1101998">
                  <a:extLst>
                    <a:ext uri="{9D8B030D-6E8A-4147-A177-3AD203B41FA5}">
                      <a16:colId xmlns:a16="http://schemas.microsoft.com/office/drawing/2014/main" val="2561786045"/>
                    </a:ext>
                  </a:extLst>
                </a:gridCol>
              </a:tblGrid>
              <a:tr h="57150">
                <a:tc>
                  <a:txBody>
                    <a:bodyPr/>
                    <a:lstStyle/>
                    <a:p>
                      <a:pPr lvl="0" algn="ctr">
                        <a:lnSpc>
                          <a:spcPct val="107000"/>
                        </a:lnSpc>
                        <a:spcAft>
                          <a:spcPts val="800"/>
                        </a:spcAft>
                      </a:pPr>
                      <a:r>
                        <a:rPr lang="es-CO" sz="1600" kern="1200"/>
                        <a:t> </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2019</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2020</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2021</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05450739"/>
                  </a:ext>
                </a:extLst>
              </a:tr>
              <a:tr h="177795">
                <a:tc>
                  <a:txBody>
                    <a:bodyPr/>
                    <a:lstStyle/>
                    <a:p>
                      <a:pPr lvl="0" algn="just">
                        <a:lnSpc>
                          <a:spcPct val="107000"/>
                        </a:lnSpc>
                        <a:spcAft>
                          <a:spcPts val="800"/>
                        </a:spcAft>
                      </a:pPr>
                      <a:r>
                        <a:rPr lang="es-CO" sz="1600" kern="1200"/>
                        <a:t>Guatemala </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56,09</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58,94</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68,44</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788308745"/>
                  </a:ext>
                </a:extLst>
              </a:tr>
              <a:tr h="177795">
                <a:tc>
                  <a:txBody>
                    <a:bodyPr/>
                    <a:lstStyle/>
                    <a:p>
                      <a:pPr lvl="0" algn="just">
                        <a:lnSpc>
                          <a:spcPct val="107000"/>
                        </a:lnSpc>
                        <a:spcAft>
                          <a:spcPts val="800"/>
                        </a:spcAft>
                      </a:pPr>
                      <a:r>
                        <a:rPr lang="es-CO" sz="1600" kern="1200"/>
                        <a:t>El Salvador </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97,71</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115,57</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130,13</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467768435"/>
                  </a:ext>
                </a:extLst>
              </a:tr>
              <a:tr h="177795">
                <a:tc>
                  <a:txBody>
                    <a:bodyPr/>
                    <a:lstStyle/>
                    <a:p>
                      <a:pPr lvl="0" algn="just">
                        <a:lnSpc>
                          <a:spcPct val="107000"/>
                        </a:lnSpc>
                        <a:spcAft>
                          <a:spcPts val="800"/>
                        </a:spcAft>
                      </a:pPr>
                      <a:r>
                        <a:rPr lang="es-CO" sz="1600" kern="1200"/>
                        <a:t>Honduras </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57,96</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67,51</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75,20</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106745404"/>
                  </a:ext>
                </a:extLst>
              </a:tr>
              <a:tr h="177795">
                <a:tc>
                  <a:txBody>
                    <a:bodyPr/>
                    <a:lstStyle/>
                    <a:p>
                      <a:pPr lvl="0" algn="just">
                        <a:lnSpc>
                          <a:spcPct val="107000"/>
                        </a:lnSpc>
                        <a:spcAft>
                          <a:spcPts val="800"/>
                        </a:spcAft>
                      </a:pPr>
                      <a:r>
                        <a:rPr lang="es-CO" sz="1600" kern="1200"/>
                        <a:t>Nicaragua </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68,17</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75,52</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108,79</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4145631212"/>
                  </a:ext>
                </a:extLst>
              </a:tr>
              <a:tr h="177795">
                <a:tc>
                  <a:txBody>
                    <a:bodyPr/>
                    <a:lstStyle/>
                    <a:p>
                      <a:pPr lvl="0" algn="just">
                        <a:lnSpc>
                          <a:spcPct val="107000"/>
                        </a:lnSpc>
                        <a:spcAft>
                          <a:spcPts val="800"/>
                        </a:spcAft>
                      </a:pPr>
                      <a:r>
                        <a:rPr lang="es-CO" sz="1600" kern="1200"/>
                        <a:t>Costa Rica </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97,29</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82,25</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122,87</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559539961"/>
                  </a:ext>
                </a:extLst>
              </a:tr>
              <a:tr h="177795">
                <a:tc>
                  <a:txBody>
                    <a:bodyPr/>
                    <a:lstStyle/>
                    <a:p>
                      <a:pPr lvl="0" algn="just">
                        <a:lnSpc>
                          <a:spcPct val="107000"/>
                        </a:lnSpc>
                        <a:spcAft>
                          <a:spcPts val="800"/>
                        </a:spcAft>
                      </a:pPr>
                      <a:r>
                        <a:rPr lang="es-CO" sz="1600" kern="1200"/>
                        <a:t>Panamá </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288,82</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463,74</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752913844"/>
                  </a:ext>
                </a:extLst>
              </a:tr>
            </a:tbl>
          </a:graphicData>
        </a:graphic>
      </p:graphicFrame>
      <p:sp>
        <p:nvSpPr>
          <p:cNvPr id="6" name="CuadroTexto 8">
            <a:extLst>
              <a:ext uri="{FF2B5EF4-FFF2-40B4-BE49-F238E27FC236}">
                <a16:creationId xmlns:a16="http://schemas.microsoft.com/office/drawing/2014/main" id="{7B3B0287-7755-5EDE-F3D3-E47882180F75}"/>
              </a:ext>
            </a:extLst>
          </p:cNvPr>
          <p:cNvSpPr txBox="1"/>
          <p:nvPr/>
        </p:nvSpPr>
        <p:spPr>
          <a:xfrm>
            <a:off x="6013652" y="5790812"/>
            <a:ext cx="4955453" cy="400114"/>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000" b="0" i="0" u="none" strike="noStrike" kern="1200" cap="none" spc="0" baseline="0">
                <a:solidFill>
                  <a:srgbClr val="000000"/>
                </a:solidFill>
                <a:uFillTx/>
                <a:latin typeface="Abadi" pitchFamily="34"/>
                <a:ea typeface="Calibri" pitchFamily="34"/>
                <a:cs typeface="Times New Roman" pitchFamily="18"/>
              </a:rPr>
              <a:t>Fuente: elaboración propia en base a datos de CEPALStat/ *apc USD del 2010</a:t>
            </a:r>
            <a:endParaRPr lang="es-CO" sz="1000" b="0" i="0" u="none" strike="noStrike" kern="1200" cap="none" spc="0" baseline="0">
              <a:solidFill>
                <a:srgbClr val="000000"/>
              </a:solidFill>
              <a:uFillTx/>
              <a:latin typeface="Calibri" pitchFamily="34"/>
              <a:ea typeface="Calibri" pitchFamily="34"/>
              <a:cs typeface="Times New Roman" pitchFamily="18"/>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000" b="0" i="0" u="sng" strike="noStrike" kern="1200" cap="none" spc="0" baseline="0">
                <a:solidFill>
                  <a:srgbClr val="0563C1"/>
                </a:solidFill>
                <a:uFillTx/>
                <a:latin typeface="Abadi" pitchFamily="34"/>
                <a:ea typeface="Calibri" pitchFamily="34"/>
                <a:cs typeface="Times New Roman" pitchFamily="18"/>
                <a:hlinkClick r:id="rId2">
                  <a:extLst>
                    <a:ext uri="{A12FA001-AC4F-418D-AE19-62706E023703}">
                      <ahyp:hlinkClr xmlns:ahyp="http://schemas.microsoft.com/office/drawing/2018/hyperlinkcolor" val="tx"/>
                    </a:ext>
                  </a:extLst>
                </a:hlinkClick>
              </a:rPr>
              <a:t>https://statistics.cepal.org/portal/cepalstat/dashboard.html?theme=1&amp;lang=es</a:t>
            </a:r>
            <a:r>
              <a:rPr lang="es-CO" sz="1000" b="0" i="0" u="none" strike="noStrike" kern="1200" cap="none" spc="0" baseline="0">
                <a:solidFill>
                  <a:srgbClr val="000000"/>
                </a:solidFill>
                <a:uFillTx/>
                <a:latin typeface="Abadi" pitchFamily="34"/>
                <a:ea typeface="Calibri" pitchFamily="34"/>
                <a:cs typeface="Times New Roman" pitchFamily="18"/>
              </a:rPr>
              <a:t> </a:t>
            </a:r>
            <a:endParaRPr lang="es-CO" sz="1000" b="0" i="0" u="none" strike="noStrike" kern="1200" cap="none" spc="0" baseline="0">
              <a:solidFill>
                <a:srgbClr val="000000"/>
              </a:solidFill>
              <a:uFillTx/>
              <a:latin typeface="Calibri" pitchFamily="34"/>
              <a:ea typeface="Calibri" pitchFamily="34"/>
              <a:cs typeface="Times New Roman" pitchFamily="18"/>
            </a:endParaRPr>
          </a:p>
        </p:txBody>
      </p:sp>
      <p:sp>
        <p:nvSpPr>
          <p:cNvPr id="7" name="CuadroTexto 10">
            <a:extLst>
              <a:ext uri="{FF2B5EF4-FFF2-40B4-BE49-F238E27FC236}">
                <a16:creationId xmlns:a16="http://schemas.microsoft.com/office/drawing/2014/main" id="{D2740BCD-30EB-51AD-5286-74C5ACC4C34B}"/>
              </a:ext>
            </a:extLst>
          </p:cNvPr>
          <p:cNvSpPr txBox="1"/>
          <p:nvPr/>
        </p:nvSpPr>
        <p:spPr>
          <a:xfrm>
            <a:off x="426284" y="3506998"/>
            <a:ext cx="6096003" cy="375361"/>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s-CO" sz="1800" b="1" i="0" u="none" strike="noStrike" kern="1200" cap="none" spc="0" baseline="0" dirty="0">
                <a:solidFill>
                  <a:schemeClr val="accent3">
                    <a:lumMod val="40000"/>
                    <a:lumOff val="60000"/>
                  </a:schemeClr>
                </a:solidFill>
                <a:uFillTx/>
                <a:latin typeface="Abadi" pitchFamily="34"/>
                <a:ea typeface="Calibri" pitchFamily="34"/>
                <a:cs typeface="Times New Roman" pitchFamily="18"/>
              </a:rPr>
              <a:t>Gasto público en salud como porcentaje del PIB</a:t>
            </a:r>
            <a:endParaRPr lang="es-CO" sz="1600" b="0" i="0" u="none" strike="noStrike" kern="1200" cap="none" spc="0" baseline="0" dirty="0">
              <a:solidFill>
                <a:schemeClr val="accent3">
                  <a:lumMod val="40000"/>
                  <a:lumOff val="60000"/>
                </a:schemeClr>
              </a:solidFill>
              <a:uFillTx/>
              <a:latin typeface="Calibri" pitchFamily="34"/>
              <a:ea typeface="Calibri" pitchFamily="34"/>
              <a:cs typeface="Times New Roman" pitchFamily="18"/>
            </a:endParaRPr>
          </a:p>
        </p:txBody>
      </p:sp>
      <p:graphicFrame>
        <p:nvGraphicFramePr>
          <p:cNvPr id="8" name="Tabla 11">
            <a:extLst>
              <a:ext uri="{FF2B5EF4-FFF2-40B4-BE49-F238E27FC236}">
                <a16:creationId xmlns:a16="http://schemas.microsoft.com/office/drawing/2014/main" id="{F59E0CE7-FF5A-9B34-A0B3-0838A9CB3D0D}"/>
              </a:ext>
            </a:extLst>
          </p:cNvPr>
          <p:cNvGraphicFramePr>
            <a:graphicFrameLocks noGrp="1"/>
          </p:cNvGraphicFramePr>
          <p:nvPr/>
        </p:nvGraphicFramePr>
        <p:xfrm>
          <a:off x="962332" y="3944776"/>
          <a:ext cx="4788309" cy="2011176"/>
        </p:xfrm>
        <a:graphic>
          <a:graphicData uri="http://schemas.openxmlformats.org/drawingml/2006/table">
            <a:tbl>
              <a:tblPr firstRow="1" firstCol="1" bandRow="1">
                <a:effectLst/>
                <a:tableStyleId>{5C22544A-7EE6-4342-B048-85BDC9FD1C3A}</a:tableStyleId>
              </a:tblPr>
              <a:tblGrid>
                <a:gridCol w="1595463">
                  <a:extLst>
                    <a:ext uri="{9D8B030D-6E8A-4147-A177-3AD203B41FA5}">
                      <a16:colId xmlns:a16="http://schemas.microsoft.com/office/drawing/2014/main" val="1766513618"/>
                    </a:ext>
                  </a:extLst>
                </a:gridCol>
                <a:gridCol w="1596423">
                  <a:extLst>
                    <a:ext uri="{9D8B030D-6E8A-4147-A177-3AD203B41FA5}">
                      <a16:colId xmlns:a16="http://schemas.microsoft.com/office/drawing/2014/main" val="4206052751"/>
                    </a:ext>
                  </a:extLst>
                </a:gridCol>
                <a:gridCol w="1596423">
                  <a:extLst>
                    <a:ext uri="{9D8B030D-6E8A-4147-A177-3AD203B41FA5}">
                      <a16:colId xmlns:a16="http://schemas.microsoft.com/office/drawing/2014/main" val="806506658"/>
                    </a:ext>
                  </a:extLst>
                </a:gridCol>
              </a:tblGrid>
              <a:tr h="0">
                <a:tc>
                  <a:txBody>
                    <a:bodyPr/>
                    <a:lstStyle/>
                    <a:p>
                      <a:pPr lvl="0" algn="ctr">
                        <a:lnSpc>
                          <a:spcPct val="107000"/>
                        </a:lnSpc>
                        <a:spcAft>
                          <a:spcPts val="800"/>
                        </a:spcAft>
                      </a:pPr>
                      <a:r>
                        <a:rPr lang="es-CO" sz="1600" kern="1200"/>
                        <a:t>País</a:t>
                      </a:r>
                      <a:endParaRPr lang="es-CO" sz="1600" kern="1200">
                        <a:latin typeface="Calibri" pitchFamily="34"/>
                        <a:ea typeface="Calibri" pitchFamily="34"/>
                        <a:cs typeface="Times New Roman" pitchFamily="18"/>
                      </a:endParaRPr>
                    </a:p>
                  </a:txBody>
                  <a:tcPr marL="68580" marR="68580" marT="0" marB="0"/>
                </a:tc>
                <a:tc gridSpan="2">
                  <a:txBody>
                    <a:bodyPr/>
                    <a:lstStyle/>
                    <a:p>
                      <a:pPr lvl="0" algn="ctr">
                        <a:lnSpc>
                          <a:spcPct val="107000"/>
                        </a:lnSpc>
                        <a:spcAft>
                          <a:spcPts val="800"/>
                        </a:spcAft>
                      </a:pPr>
                      <a:r>
                        <a:rPr lang="es-CO" sz="1600" kern="1200"/>
                        <a:t>% del PIB</a:t>
                      </a:r>
                      <a:endParaRPr lang="es-CO" sz="1600" kern="1200">
                        <a:latin typeface="Calibri" pitchFamily="34"/>
                        <a:ea typeface="Calibri" pitchFamily="34"/>
                        <a:cs typeface="Times New Roman" pitchFamily="18"/>
                      </a:endParaRPr>
                    </a:p>
                  </a:txBody>
                  <a:tcPr marL="68580" marR="68580" marT="0" marB="0"/>
                </a:tc>
                <a:tc hMerge="1">
                  <a:txBody>
                    <a:bodyPr/>
                    <a:lstStyle/>
                    <a:p>
                      <a:endParaRPr lang="es-SV"/>
                    </a:p>
                  </a:txBody>
                  <a:tcPr/>
                </a:tc>
                <a:extLst>
                  <a:ext uri="{0D108BD9-81ED-4DB2-BD59-A6C34878D82A}">
                    <a16:rowId xmlns:a16="http://schemas.microsoft.com/office/drawing/2014/main" val="4112916113"/>
                  </a:ext>
                </a:extLst>
              </a:tr>
              <a:tr h="0">
                <a:tc>
                  <a:txBody>
                    <a:bodyPr/>
                    <a:lstStyle/>
                    <a:p>
                      <a:pPr lvl="0" algn="ctr">
                        <a:lnSpc>
                          <a:spcPct val="107000"/>
                        </a:lnSpc>
                        <a:spcAft>
                          <a:spcPts val="800"/>
                        </a:spcAft>
                      </a:pPr>
                      <a:r>
                        <a:rPr lang="es-CO" sz="1600" kern="1200"/>
                        <a:t> </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dirty="0"/>
                        <a:t>2019</a:t>
                      </a:r>
                      <a:endParaRPr lang="es-CO" sz="1600" kern="1200" dirty="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2021</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294585432"/>
                  </a:ext>
                </a:extLst>
              </a:tr>
              <a:tr h="0">
                <a:tc>
                  <a:txBody>
                    <a:bodyPr/>
                    <a:lstStyle/>
                    <a:p>
                      <a:pPr lvl="0" algn="just">
                        <a:lnSpc>
                          <a:spcPct val="107000"/>
                        </a:lnSpc>
                        <a:spcAft>
                          <a:spcPts val="800"/>
                        </a:spcAft>
                      </a:pPr>
                      <a:r>
                        <a:rPr lang="es-CO" sz="1600" kern="1200"/>
                        <a:t>Guatemala</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6,2</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6,9</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124715115"/>
                  </a:ext>
                </a:extLst>
              </a:tr>
              <a:tr h="0">
                <a:tc>
                  <a:txBody>
                    <a:bodyPr/>
                    <a:lstStyle/>
                    <a:p>
                      <a:pPr lvl="0" algn="just">
                        <a:lnSpc>
                          <a:spcPct val="107000"/>
                        </a:lnSpc>
                        <a:spcAft>
                          <a:spcPts val="800"/>
                        </a:spcAft>
                      </a:pPr>
                      <a:r>
                        <a:rPr lang="es-CO" sz="1600" kern="1200"/>
                        <a:t>El Salvador</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8,8</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9,7</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338858180"/>
                  </a:ext>
                </a:extLst>
              </a:tr>
              <a:tr h="0">
                <a:tc>
                  <a:txBody>
                    <a:bodyPr/>
                    <a:lstStyle/>
                    <a:p>
                      <a:pPr lvl="0" algn="just">
                        <a:lnSpc>
                          <a:spcPct val="107000"/>
                        </a:lnSpc>
                        <a:spcAft>
                          <a:spcPts val="800"/>
                        </a:spcAft>
                      </a:pPr>
                      <a:r>
                        <a:rPr lang="es-CO" sz="1600" kern="1200"/>
                        <a:t>Honduras</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2,3</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3</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998403563"/>
                  </a:ext>
                </a:extLst>
              </a:tr>
              <a:tr h="0">
                <a:tc>
                  <a:txBody>
                    <a:bodyPr/>
                    <a:lstStyle/>
                    <a:p>
                      <a:pPr lvl="0" algn="just">
                        <a:lnSpc>
                          <a:spcPct val="107000"/>
                        </a:lnSpc>
                        <a:spcAft>
                          <a:spcPts val="800"/>
                        </a:spcAft>
                      </a:pPr>
                      <a:r>
                        <a:rPr lang="es-CO" sz="1600" kern="1200"/>
                        <a:t>Nicaragua</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8,6</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9,7</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549195054"/>
                  </a:ext>
                </a:extLst>
              </a:tr>
              <a:tr h="0">
                <a:tc>
                  <a:txBody>
                    <a:bodyPr/>
                    <a:lstStyle/>
                    <a:p>
                      <a:pPr lvl="0" algn="just">
                        <a:lnSpc>
                          <a:spcPct val="107000"/>
                        </a:lnSpc>
                        <a:spcAft>
                          <a:spcPts val="800"/>
                        </a:spcAft>
                      </a:pPr>
                      <a:r>
                        <a:rPr lang="es-CO" sz="1600" kern="1200"/>
                        <a:t>Costa Rica</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7,2</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7,6</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588205164"/>
                  </a:ext>
                </a:extLst>
              </a:tr>
              <a:tr h="0">
                <a:tc>
                  <a:txBody>
                    <a:bodyPr/>
                    <a:lstStyle/>
                    <a:p>
                      <a:pPr lvl="0" algn="just">
                        <a:lnSpc>
                          <a:spcPct val="107000"/>
                        </a:lnSpc>
                        <a:spcAft>
                          <a:spcPts val="800"/>
                        </a:spcAft>
                      </a:pPr>
                      <a:r>
                        <a:rPr lang="es-CO" sz="1600" kern="1200"/>
                        <a:t>Panamá </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8,5</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dirty="0"/>
                        <a:t>9,7</a:t>
                      </a:r>
                      <a:endParaRPr lang="es-CO" sz="1600" kern="1200" dirty="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260675345"/>
                  </a:ext>
                </a:extLst>
              </a:tr>
            </a:tbl>
          </a:graphicData>
        </a:graphic>
      </p:graphicFrame>
      <p:sp>
        <p:nvSpPr>
          <p:cNvPr id="9" name="CuadroTexto 13">
            <a:extLst>
              <a:ext uri="{FF2B5EF4-FFF2-40B4-BE49-F238E27FC236}">
                <a16:creationId xmlns:a16="http://schemas.microsoft.com/office/drawing/2014/main" id="{E1D311A9-AF00-831B-9659-4FE62BBEEB88}"/>
              </a:ext>
            </a:extLst>
          </p:cNvPr>
          <p:cNvSpPr txBox="1"/>
          <p:nvPr/>
        </p:nvSpPr>
        <p:spPr>
          <a:xfrm>
            <a:off x="838203" y="5943828"/>
            <a:ext cx="5053779" cy="400114"/>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000" b="0" i="0" u="none" strike="noStrike" kern="1200" cap="none" spc="0" baseline="0">
                <a:solidFill>
                  <a:srgbClr val="000000"/>
                </a:solidFill>
                <a:uFillTx/>
                <a:latin typeface="Abadi" pitchFamily="34"/>
                <a:ea typeface="Calibri" pitchFamily="34"/>
                <a:cs typeface="Times New Roman" pitchFamily="18"/>
              </a:rPr>
              <a:t>Fuente: elaboración propia en base a datos de CEPALStat</a:t>
            </a:r>
            <a:endParaRPr lang="es-CO" sz="1000" b="0" i="0" u="none" strike="noStrike" kern="1200" cap="none" spc="0" baseline="0">
              <a:solidFill>
                <a:srgbClr val="000000"/>
              </a:solidFill>
              <a:uFillTx/>
              <a:latin typeface="Calibri" pitchFamily="34"/>
              <a:ea typeface="Calibri" pitchFamily="34"/>
              <a:cs typeface="Times New Roman" pitchFamily="18"/>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000" b="0" i="0" u="sng" strike="noStrike" kern="1200" cap="none" spc="0" baseline="0">
                <a:solidFill>
                  <a:srgbClr val="0563C1"/>
                </a:solidFill>
                <a:uFillTx/>
                <a:latin typeface="Abadi" pitchFamily="34"/>
                <a:ea typeface="Calibri" pitchFamily="34"/>
                <a:cs typeface="Times New Roman" pitchFamily="18"/>
                <a:hlinkClick r:id="rId2">
                  <a:extLst>
                    <a:ext uri="{A12FA001-AC4F-418D-AE19-62706E023703}">
                      <ahyp:hlinkClr xmlns:ahyp="http://schemas.microsoft.com/office/drawing/2018/hyperlinkcolor" val="tx"/>
                    </a:ext>
                  </a:extLst>
                </a:hlinkClick>
              </a:rPr>
              <a:t>https://statistics.cepal.org/portal/cepalstat/dashboard.html?theme=1&amp;lang=es</a:t>
            </a:r>
            <a:r>
              <a:rPr lang="es-CO" sz="1000" b="0" i="0" u="none" strike="noStrike" kern="1200" cap="none" spc="0" baseline="0">
                <a:solidFill>
                  <a:srgbClr val="000000"/>
                </a:solidFill>
                <a:uFillTx/>
                <a:latin typeface="Abadi" pitchFamily="34"/>
                <a:ea typeface="Calibri" pitchFamily="34"/>
                <a:cs typeface="Times New Roman" pitchFamily="18"/>
              </a:rPr>
              <a:t> </a:t>
            </a:r>
            <a:endParaRPr lang="es-CO" sz="1000" b="0" i="0" u="none" strike="noStrike" kern="1200" cap="none" spc="0" baseline="0">
              <a:solidFill>
                <a:srgbClr val="000000"/>
              </a:solidFill>
              <a:uFillTx/>
              <a:latin typeface="Calibri" pitchFamily="34"/>
              <a:ea typeface="Calibri" pitchFamily="34"/>
              <a:cs typeface="Times New Roman" pitchFamily="18"/>
            </a:endParaRPr>
          </a:p>
        </p:txBody>
      </p:sp>
      <p:pic>
        <p:nvPicPr>
          <p:cNvPr id="10" name="Imagen 14">
            <a:extLst>
              <a:ext uri="{FF2B5EF4-FFF2-40B4-BE49-F238E27FC236}">
                <a16:creationId xmlns:a16="http://schemas.microsoft.com/office/drawing/2014/main" id="{46375EC7-125A-506C-0CED-6CFEF1198322}"/>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pic>
        <p:nvPicPr>
          <p:cNvPr id="11" name="Imagen 16">
            <a:extLst>
              <a:ext uri="{FF2B5EF4-FFF2-40B4-BE49-F238E27FC236}">
                <a16:creationId xmlns:a16="http://schemas.microsoft.com/office/drawing/2014/main" id="{D37F5D15-7F81-4F35-0E6C-A69C381CB7EC}"/>
              </a:ext>
            </a:extLst>
          </p:cNvPr>
          <p:cNvPicPr>
            <a:picLocks noChangeAspect="1"/>
          </p:cNvPicPr>
          <p:nvPr/>
        </p:nvPicPr>
        <p:blipFill>
          <a:blip r:embed="rId4"/>
          <a:stretch>
            <a:fillRect/>
          </a:stretch>
        </p:blipFill>
        <p:spPr>
          <a:xfrm>
            <a:off x="8619052" y="614010"/>
            <a:ext cx="2927552" cy="2478490"/>
          </a:xfrm>
          <a:prstGeom prst="rect">
            <a:avLst/>
          </a:prstGeom>
          <a:noFill/>
          <a:ln cap="flat">
            <a:noFill/>
          </a:ln>
        </p:spPr>
      </p:pic>
      <p:pic>
        <p:nvPicPr>
          <p:cNvPr id="12" name="Imagen 4">
            <a:extLst>
              <a:ext uri="{FF2B5EF4-FFF2-40B4-BE49-F238E27FC236}">
                <a16:creationId xmlns:a16="http://schemas.microsoft.com/office/drawing/2014/main" id="{63FBD103-8BD0-CAA3-06D7-9A301CF95BC3}"/>
              </a:ext>
            </a:extLst>
          </p:cNvPr>
          <p:cNvPicPr>
            <a:picLocks noChangeAspect="1"/>
          </p:cNvPicPr>
          <p:nvPr/>
        </p:nvPicPr>
        <p:blipFill>
          <a:blip r:embed="rId5"/>
          <a:stretch>
            <a:fillRect/>
          </a:stretch>
        </p:blipFill>
        <p:spPr>
          <a:xfrm>
            <a:off x="1019867" y="179861"/>
            <a:ext cx="1317522" cy="1121237"/>
          </a:xfrm>
          <a:prstGeom prst="rect">
            <a:avLst/>
          </a:prstGeom>
          <a:noFill/>
          <a:ln cap="flat">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1FB5B2-787B-EDBF-28DF-D3C34236FDE2}"/>
              </a:ext>
            </a:extLst>
          </p:cNvPr>
          <p:cNvSpPr txBox="1">
            <a:spLocks noGrp="1"/>
          </p:cNvSpPr>
          <p:nvPr>
            <p:ph type="title"/>
          </p:nvPr>
        </p:nvSpPr>
        <p:spPr>
          <a:xfrm>
            <a:off x="2682849" y="31692"/>
            <a:ext cx="9564331" cy="1325559"/>
          </a:xfrm>
        </p:spPr>
        <p:txBody>
          <a:bodyPr/>
          <a:lstStyle/>
          <a:p>
            <a:pPr lvl="0"/>
            <a:r>
              <a:rPr lang="es-CO" b="1" dirty="0">
                <a:solidFill>
                  <a:schemeClr val="accent3">
                    <a:lumMod val="40000"/>
                    <a:lumOff val="60000"/>
                  </a:schemeClr>
                </a:solidFill>
              </a:rPr>
              <a:t>Inversión en protección social</a:t>
            </a:r>
          </a:p>
        </p:txBody>
      </p:sp>
      <p:sp>
        <p:nvSpPr>
          <p:cNvPr id="3" name="Marcador de contenido 2">
            <a:extLst>
              <a:ext uri="{FF2B5EF4-FFF2-40B4-BE49-F238E27FC236}">
                <a16:creationId xmlns:a16="http://schemas.microsoft.com/office/drawing/2014/main" id="{E7CDFF65-31F5-C207-E7C1-8B9AA51A4E41}"/>
              </a:ext>
            </a:extLst>
          </p:cNvPr>
          <p:cNvSpPr txBox="1">
            <a:spLocks noGrp="1"/>
          </p:cNvSpPr>
          <p:nvPr>
            <p:ph idx="1"/>
          </p:nvPr>
        </p:nvSpPr>
        <p:spPr>
          <a:xfrm>
            <a:off x="838204" y="1646166"/>
            <a:ext cx="10428024" cy="1218931"/>
          </a:xfrm>
        </p:spPr>
        <p:txBody>
          <a:bodyPr/>
          <a:lstStyle/>
          <a:p>
            <a:pPr marL="0" lvl="0" indent="0" algn="just">
              <a:buNone/>
            </a:pPr>
            <a:r>
              <a:rPr lang="es-CO" sz="1800" kern="0" dirty="0">
                <a:latin typeface="Abadi" pitchFamily="34"/>
                <a:ea typeface="Calibri" pitchFamily="34"/>
                <a:cs typeface="Times New Roman" pitchFamily="18"/>
              </a:rPr>
              <a:t>La inversión en protección social hacia la niñez ha sido oscilante. El país que más invierte es Costa Rica y el que menos invierte es Nicaragua (inversión promedio 2018-2023). </a:t>
            </a:r>
          </a:p>
          <a:p>
            <a:pPr marL="0" lvl="0" indent="0" algn="just">
              <a:buNone/>
            </a:pPr>
            <a:r>
              <a:rPr lang="es-CO" sz="1800" kern="0" dirty="0">
                <a:latin typeface="Abadi" pitchFamily="34"/>
                <a:ea typeface="Calibri" pitchFamily="34"/>
                <a:cs typeface="Times New Roman" pitchFamily="18"/>
              </a:rPr>
              <a:t>Se requiere más inversión para garantizar el derecho de las NNA para no ser explotados, los riesgos crecientes de la trata de las personas y sus efectos en los derechos de la niñez.</a:t>
            </a:r>
            <a:endParaRPr lang="es-CO" dirty="0"/>
          </a:p>
        </p:txBody>
      </p:sp>
      <p:graphicFrame>
        <p:nvGraphicFramePr>
          <p:cNvPr id="5" name="Tabla 7">
            <a:extLst>
              <a:ext uri="{FF2B5EF4-FFF2-40B4-BE49-F238E27FC236}">
                <a16:creationId xmlns:a16="http://schemas.microsoft.com/office/drawing/2014/main" id="{58860DBC-2B9B-8E69-6455-510AF48E3630}"/>
              </a:ext>
            </a:extLst>
          </p:cNvPr>
          <p:cNvGraphicFramePr>
            <a:graphicFrameLocks noGrp="1"/>
          </p:cNvGraphicFramePr>
          <p:nvPr/>
        </p:nvGraphicFramePr>
        <p:xfrm>
          <a:off x="1596816" y="3505635"/>
          <a:ext cx="8167291" cy="2317084"/>
        </p:xfrm>
        <a:graphic>
          <a:graphicData uri="http://schemas.openxmlformats.org/drawingml/2006/table">
            <a:tbl>
              <a:tblPr firstRow="1" firstCol="1" bandRow="1">
                <a:effectLst/>
                <a:tableStyleId>{5C22544A-7EE6-4342-B048-85BDC9FD1C3A}</a:tableStyleId>
              </a:tblPr>
              <a:tblGrid>
                <a:gridCol w="1295101">
                  <a:extLst>
                    <a:ext uri="{9D8B030D-6E8A-4147-A177-3AD203B41FA5}">
                      <a16:colId xmlns:a16="http://schemas.microsoft.com/office/drawing/2014/main" val="278782138"/>
                    </a:ext>
                  </a:extLst>
                </a:gridCol>
                <a:gridCol w="1038410">
                  <a:extLst>
                    <a:ext uri="{9D8B030D-6E8A-4147-A177-3AD203B41FA5}">
                      <a16:colId xmlns:a16="http://schemas.microsoft.com/office/drawing/2014/main" val="3708199417"/>
                    </a:ext>
                  </a:extLst>
                </a:gridCol>
                <a:gridCol w="1166756">
                  <a:extLst>
                    <a:ext uri="{9D8B030D-6E8A-4147-A177-3AD203B41FA5}">
                      <a16:colId xmlns:a16="http://schemas.microsoft.com/office/drawing/2014/main" val="3608300929"/>
                    </a:ext>
                  </a:extLst>
                </a:gridCol>
                <a:gridCol w="1166756">
                  <a:extLst>
                    <a:ext uri="{9D8B030D-6E8A-4147-A177-3AD203B41FA5}">
                      <a16:colId xmlns:a16="http://schemas.microsoft.com/office/drawing/2014/main" val="3400747572"/>
                    </a:ext>
                  </a:extLst>
                </a:gridCol>
                <a:gridCol w="1166756">
                  <a:extLst>
                    <a:ext uri="{9D8B030D-6E8A-4147-A177-3AD203B41FA5}">
                      <a16:colId xmlns:a16="http://schemas.microsoft.com/office/drawing/2014/main" val="1240684440"/>
                    </a:ext>
                  </a:extLst>
                </a:gridCol>
                <a:gridCol w="1166756">
                  <a:extLst>
                    <a:ext uri="{9D8B030D-6E8A-4147-A177-3AD203B41FA5}">
                      <a16:colId xmlns:a16="http://schemas.microsoft.com/office/drawing/2014/main" val="3015496281"/>
                    </a:ext>
                  </a:extLst>
                </a:gridCol>
                <a:gridCol w="1166756">
                  <a:extLst>
                    <a:ext uri="{9D8B030D-6E8A-4147-A177-3AD203B41FA5}">
                      <a16:colId xmlns:a16="http://schemas.microsoft.com/office/drawing/2014/main" val="2712479384"/>
                    </a:ext>
                  </a:extLst>
                </a:gridCol>
              </a:tblGrid>
              <a:tr h="331012">
                <a:tc>
                  <a:txBody>
                    <a:bodyPr/>
                    <a:lstStyle/>
                    <a:p>
                      <a:pPr lvl="0" algn="ctr">
                        <a:lnSpc>
                          <a:spcPct val="107000"/>
                        </a:lnSpc>
                        <a:spcAft>
                          <a:spcPts val="800"/>
                        </a:spcAft>
                      </a:pPr>
                      <a:r>
                        <a:rPr lang="es-CO" sz="1600" kern="1200"/>
                        <a:t>País</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2018</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2019</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2020</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2021</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2022</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2023</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11478815"/>
                  </a:ext>
                </a:extLst>
              </a:tr>
              <a:tr h="331012">
                <a:tc>
                  <a:txBody>
                    <a:bodyPr/>
                    <a:lstStyle/>
                    <a:p>
                      <a:pPr lvl="0" algn="r">
                        <a:lnSpc>
                          <a:spcPct val="107000"/>
                        </a:lnSpc>
                        <a:spcAft>
                          <a:spcPts val="800"/>
                        </a:spcAft>
                      </a:pPr>
                      <a:r>
                        <a:rPr lang="es-CO" sz="1600" kern="1200"/>
                        <a:t>Guatemala</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1.977,50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2.098,40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3.145,50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2.155,20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2.492,20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899201227"/>
                  </a:ext>
                </a:extLst>
              </a:tr>
              <a:tr h="331012">
                <a:tc>
                  <a:txBody>
                    <a:bodyPr/>
                    <a:lstStyle/>
                    <a:p>
                      <a:pPr lvl="0" algn="r">
                        <a:lnSpc>
                          <a:spcPct val="107000"/>
                        </a:lnSpc>
                        <a:spcAft>
                          <a:spcPts val="800"/>
                        </a:spcAft>
                      </a:pPr>
                      <a:r>
                        <a:rPr lang="es-CO" sz="1600" kern="1200"/>
                        <a:t>El Salvador</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889823542"/>
                  </a:ext>
                </a:extLst>
              </a:tr>
              <a:tr h="331012">
                <a:tc>
                  <a:txBody>
                    <a:bodyPr/>
                    <a:lstStyle/>
                    <a:p>
                      <a:pPr lvl="0" algn="r">
                        <a:lnSpc>
                          <a:spcPct val="107000"/>
                        </a:lnSpc>
                        <a:spcAft>
                          <a:spcPts val="800"/>
                        </a:spcAft>
                      </a:pPr>
                      <a:r>
                        <a:rPr lang="es-CO" sz="1600" kern="1200"/>
                        <a:t>Honduras</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1.645,00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1.702,40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2.262,00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2.405,50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2.361,00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2.727,00</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634558109"/>
                  </a:ext>
                </a:extLst>
              </a:tr>
              <a:tr h="331012">
                <a:tc>
                  <a:txBody>
                    <a:bodyPr/>
                    <a:lstStyle/>
                    <a:p>
                      <a:pPr lvl="0" algn="r">
                        <a:lnSpc>
                          <a:spcPct val="107000"/>
                        </a:lnSpc>
                        <a:spcAft>
                          <a:spcPts val="800"/>
                        </a:spcAft>
                      </a:pPr>
                      <a:r>
                        <a:rPr lang="es-CO" sz="1600" kern="1200"/>
                        <a:t>Nicaragua</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37</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39,8</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85,1</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74,5</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87,5</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101,7</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594152716"/>
                  </a:ext>
                </a:extLst>
              </a:tr>
              <a:tr h="331012">
                <a:tc>
                  <a:txBody>
                    <a:bodyPr/>
                    <a:lstStyle/>
                    <a:p>
                      <a:pPr lvl="0" algn="r">
                        <a:lnSpc>
                          <a:spcPct val="107000"/>
                        </a:lnSpc>
                        <a:spcAft>
                          <a:spcPts val="800"/>
                        </a:spcAft>
                      </a:pPr>
                      <a:r>
                        <a:rPr lang="es-CO" sz="1600" kern="1200"/>
                        <a:t>Costa Rica</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3.892,10</a:t>
                      </a:r>
                      <a:endParaRPr lang="es-CO" sz="1600" kern="1200">
                        <a:latin typeface="Calibri" pitchFamily="34"/>
                        <a:ea typeface="Calibri" pitchFamily="34"/>
                        <a:cs typeface="Times New Roman" pitchFamily="18"/>
                      </a:endParaRPr>
                    </a:p>
                  </a:txBody>
                  <a:tcPr marL="68580" marR="68580" marT="0" marB="0"/>
                </a:tc>
                <a:tc>
                  <a:txBody>
                    <a:bodyPr/>
                    <a:lstStyle/>
                    <a:p>
                      <a:pPr lvl="0">
                        <a:lnSpc>
                          <a:spcPct val="107000"/>
                        </a:lnSpc>
                        <a:spcAft>
                          <a:spcPts val="800"/>
                        </a:spcAft>
                      </a:pPr>
                      <a:r>
                        <a:rPr lang="es-CO" sz="1600" kern="1200"/>
                        <a:t>4.230.6</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4.300,60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2.794,10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2.464,40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2.957,00</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30178481"/>
                  </a:ext>
                </a:extLst>
              </a:tr>
              <a:tr h="331012">
                <a:tc>
                  <a:txBody>
                    <a:bodyPr/>
                    <a:lstStyle/>
                    <a:p>
                      <a:pPr lvl="0" algn="r">
                        <a:lnSpc>
                          <a:spcPct val="107000"/>
                        </a:lnSpc>
                        <a:spcAft>
                          <a:spcPts val="800"/>
                        </a:spcAft>
                      </a:pPr>
                      <a:r>
                        <a:rPr lang="es-CO" sz="1600" kern="1200"/>
                        <a:t>Panamá</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SD</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3.294,40</a:t>
                      </a:r>
                      <a:endParaRPr lang="es-CO" sz="1600" kern="1200">
                        <a:latin typeface="Calibri" pitchFamily="34"/>
                        <a:ea typeface="Calibri" pitchFamily="34"/>
                        <a:cs typeface="Times New Roman" pitchFamily="18"/>
                      </a:endParaRPr>
                    </a:p>
                  </a:txBody>
                  <a:tcPr marL="68580" marR="68580" marT="0" marB="0"/>
                </a:tc>
                <a:tc>
                  <a:txBody>
                    <a:bodyPr/>
                    <a:lstStyle/>
                    <a:p>
                      <a:pPr lvl="0" algn="r">
                        <a:lnSpc>
                          <a:spcPct val="107000"/>
                        </a:lnSpc>
                        <a:spcAft>
                          <a:spcPts val="800"/>
                        </a:spcAft>
                      </a:pPr>
                      <a:r>
                        <a:rPr lang="es-CO" sz="1600" kern="1200"/>
                        <a:t>3.255,60</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74602334"/>
                  </a:ext>
                </a:extLst>
              </a:tr>
            </a:tbl>
          </a:graphicData>
        </a:graphic>
      </p:graphicFrame>
      <p:sp>
        <p:nvSpPr>
          <p:cNvPr id="6" name="CuadroTexto 9">
            <a:extLst>
              <a:ext uri="{FF2B5EF4-FFF2-40B4-BE49-F238E27FC236}">
                <a16:creationId xmlns:a16="http://schemas.microsoft.com/office/drawing/2014/main" id="{E08CD690-F0B7-8913-91D2-68FE5B8B5B8C}"/>
              </a:ext>
            </a:extLst>
          </p:cNvPr>
          <p:cNvSpPr txBox="1"/>
          <p:nvPr/>
        </p:nvSpPr>
        <p:spPr>
          <a:xfrm>
            <a:off x="2128439" y="2971726"/>
            <a:ext cx="7157886" cy="375361"/>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s-CO" sz="1800" b="1" i="0" u="none" strike="noStrike" kern="1200" cap="none" spc="0" baseline="0">
                <a:solidFill>
                  <a:srgbClr val="000000"/>
                </a:solidFill>
                <a:uFillTx/>
                <a:latin typeface="Abadi" pitchFamily="34"/>
                <a:ea typeface="Calibri" pitchFamily="34"/>
                <a:cs typeface="Times New Roman" pitchFamily="18"/>
              </a:rPr>
              <a:t>Inversión en protección social (En millones de USD corrientes)</a:t>
            </a:r>
            <a:endParaRPr lang="es-CO" sz="1600" b="0" i="0" u="none" strike="noStrike" kern="1200" cap="none" spc="0" baseline="0">
              <a:solidFill>
                <a:srgbClr val="000000"/>
              </a:solidFill>
              <a:uFillTx/>
              <a:latin typeface="Calibri" pitchFamily="34"/>
              <a:ea typeface="Calibri" pitchFamily="34"/>
              <a:cs typeface="Times New Roman" pitchFamily="18"/>
            </a:endParaRPr>
          </a:p>
        </p:txBody>
      </p:sp>
      <p:pic>
        <p:nvPicPr>
          <p:cNvPr id="7" name="Imagen 11">
            <a:extLst>
              <a:ext uri="{FF2B5EF4-FFF2-40B4-BE49-F238E27FC236}">
                <a16:creationId xmlns:a16="http://schemas.microsoft.com/office/drawing/2014/main" id="{015ACB0C-1043-6DCA-0275-CF278EC1BA86}"/>
              </a:ext>
            </a:extLst>
          </p:cNvPr>
          <p:cNvPicPr>
            <a:picLocks noChangeAspect="1"/>
          </p:cNvPicPr>
          <p:nvPr/>
        </p:nvPicPr>
        <p:blipFill>
          <a:blip r:embed="rId2"/>
          <a:stretch>
            <a:fillRect/>
          </a:stretch>
        </p:blipFill>
        <p:spPr>
          <a:xfrm>
            <a:off x="10046110" y="6094046"/>
            <a:ext cx="2145886" cy="687711"/>
          </a:xfrm>
          <a:prstGeom prst="rect">
            <a:avLst/>
          </a:prstGeom>
          <a:noFill/>
          <a:ln cap="flat">
            <a:noFill/>
          </a:ln>
        </p:spPr>
      </p:pic>
      <p:sp>
        <p:nvSpPr>
          <p:cNvPr id="8" name="CuadroTexto 14">
            <a:extLst>
              <a:ext uri="{FF2B5EF4-FFF2-40B4-BE49-F238E27FC236}">
                <a16:creationId xmlns:a16="http://schemas.microsoft.com/office/drawing/2014/main" id="{A4FA0DA5-53FD-163E-22BF-C5CDB7B8CF43}"/>
              </a:ext>
            </a:extLst>
          </p:cNvPr>
          <p:cNvSpPr txBox="1"/>
          <p:nvPr/>
        </p:nvSpPr>
        <p:spPr>
          <a:xfrm>
            <a:off x="1596816" y="5929353"/>
            <a:ext cx="6096003"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000" b="0" i="0" u="none" strike="noStrike" kern="0" cap="none" spc="0" baseline="0">
                <a:solidFill>
                  <a:srgbClr val="000000"/>
                </a:solidFill>
                <a:uFillTx/>
                <a:latin typeface="Abadi" pitchFamily="34"/>
                <a:ea typeface="Calibri" pitchFamily="34"/>
                <a:cs typeface="Times New Roman" pitchFamily="18"/>
              </a:rPr>
              <a:t>Fuente: Elaboración propia en base a datos de REDESCA</a:t>
            </a:r>
            <a:endParaRPr lang="es-CO" sz="1000" b="0" i="0" u="none" strike="noStrike" kern="1200" cap="none" spc="0" baseline="0">
              <a:solidFill>
                <a:srgbClr val="000000"/>
              </a:solidFill>
              <a:uFillTx/>
              <a:latin typeface="Calibri"/>
            </a:endParaRPr>
          </a:p>
        </p:txBody>
      </p:sp>
      <p:pic>
        <p:nvPicPr>
          <p:cNvPr id="9" name="Imagen 3">
            <a:extLst>
              <a:ext uri="{FF2B5EF4-FFF2-40B4-BE49-F238E27FC236}">
                <a16:creationId xmlns:a16="http://schemas.microsoft.com/office/drawing/2014/main" id="{A42D29CE-50A1-629C-16A5-954608D078DA}"/>
              </a:ext>
            </a:extLst>
          </p:cNvPr>
          <p:cNvPicPr>
            <a:picLocks noChangeAspect="1"/>
          </p:cNvPicPr>
          <p:nvPr/>
        </p:nvPicPr>
        <p:blipFill>
          <a:blip r:embed="rId3"/>
          <a:stretch>
            <a:fillRect/>
          </a:stretch>
        </p:blipFill>
        <p:spPr>
          <a:xfrm>
            <a:off x="887105" y="204660"/>
            <a:ext cx="1317522" cy="1121237"/>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BE5565-9D25-4625-6EC0-D63E53287CBB}"/>
              </a:ext>
            </a:extLst>
          </p:cNvPr>
          <p:cNvSpPr txBox="1">
            <a:spLocks noGrp="1"/>
          </p:cNvSpPr>
          <p:nvPr>
            <p:ph type="title"/>
          </p:nvPr>
        </p:nvSpPr>
        <p:spPr>
          <a:xfrm>
            <a:off x="1583654" y="331010"/>
            <a:ext cx="9647500" cy="1325559"/>
          </a:xfrm>
        </p:spPr>
        <p:txBody>
          <a:bodyPr/>
          <a:lstStyle/>
          <a:p>
            <a:pPr lvl="0" algn="ctr"/>
            <a:r>
              <a:rPr lang="es-CO" b="1" dirty="0">
                <a:solidFill>
                  <a:schemeClr val="accent6"/>
                </a:solidFill>
              </a:rPr>
              <a:t>Entidades públicas y </a:t>
            </a:r>
            <a:br>
              <a:rPr lang="es-CO" b="1" dirty="0">
                <a:solidFill>
                  <a:schemeClr val="accent6"/>
                </a:solidFill>
              </a:rPr>
            </a:br>
            <a:r>
              <a:rPr lang="es-CO" b="1" dirty="0">
                <a:solidFill>
                  <a:schemeClr val="accent6"/>
                </a:solidFill>
              </a:rPr>
              <a:t>Sistemas Nacional de Protección</a:t>
            </a:r>
          </a:p>
        </p:txBody>
      </p:sp>
      <p:sp>
        <p:nvSpPr>
          <p:cNvPr id="3" name="Marcador de contenido 2">
            <a:extLst>
              <a:ext uri="{FF2B5EF4-FFF2-40B4-BE49-F238E27FC236}">
                <a16:creationId xmlns:a16="http://schemas.microsoft.com/office/drawing/2014/main" id="{2DA6ADF9-F8BF-A70C-285B-59FDB0C195B5}"/>
              </a:ext>
            </a:extLst>
          </p:cNvPr>
          <p:cNvSpPr txBox="1">
            <a:spLocks noGrp="1"/>
          </p:cNvSpPr>
          <p:nvPr>
            <p:ph idx="1"/>
          </p:nvPr>
        </p:nvSpPr>
        <p:spPr>
          <a:xfrm>
            <a:off x="797635" y="2088590"/>
            <a:ext cx="10321418" cy="4693167"/>
          </a:xfrm>
        </p:spPr>
        <p:txBody>
          <a:bodyPr>
            <a:noAutofit/>
          </a:bodyPr>
          <a:lstStyle/>
          <a:p>
            <a:pPr lvl="0" algn="just">
              <a:lnSpc>
                <a:spcPct val="100000"/>
              </a:lnSpc>
              <a:spcBef>
                <a:spcPts val="0"/>
              </a:spcBef>
            </a:pPr>
            <a:endParaRPr lang="es-CO" sz="2000" kern="0" dirty="0">
              <a:ea typeface="Calibri" pitchFamily="34"/>
              <a:cs typeface="Times New Roman" pitchFamily="18"/>
            </a:endParaRPr>
          </a:p>
          <a:p>
            <a:pPr lvl="0" algn="just">
              <a:lnSpc>
                <a:spcPct val="100000"/>
              </a:lnSpc>
              <a:spcBef>
                <a:spcPts val="0"/>
              </a:spcBef>
            </a:pPr>
            <a:r>
              <a:rPr lang="es-CO" sz="2000" kern="0" dirty="0">
                <a:ea typeface="Calibri" pitchFamily="34"/>
                <a:cs typeface="Times New Roman" pitchFamily="18"/>
              </a:rPr>
              <a:t>Los recursos disponibles y la capacidad de articulación de las entidades públicas varían considerablemente en los países, enfrentando como principales desafíos: </a:t>
            </a:r>
          </a:p>
          <a:p>
            <a:pPr marL="0" lvl="0" indent="0" algn="just">
              <a:lnSpc>
                <a:spcPct val="100000"/>
              </a:lnSpc>
              <a:spcBef>
                <a:spcPts val="0"/>
              </a:spcBef>
              <a:buNone/>
            </a:pPr>
            <a:endParaRPr lang="es-CO" sz="2000" dirty="0">
              <a:ea typeface="Calibri" pitchFamily="34"/>
              <a:cs typeface="Times New Roman" pitchFamily="18"/>
            </a:endParaRPr>
          </a:p>
          <a:p>
            <a:pPr lvl="1" algn="just">
              <a:lnSpc>
                <a:spcPct val="100000"/>
              </a:lnSpc>
              <a:spcBef>
                <a:spcPts val="0"/>
              </a:spcBef>
            </a:pPr>
            <a:r>
              <a:rPr lang="es-NI" sz="2000" dirty="0">
                <a:ea typeface="Calibri" pitchFamily="34"/>
                <a:cs typeface="Times New Roman" pitchFamily="18"/>
              </a:rPr>
              <a:t>Asignación de mas recursos: demanda constante por mayores recursos.</a:t>
            </a:r>
          </a:p>
          <a:p>
            <a:pPr lvl="1" algn="just">
              <a:lnSpc>
                <a:spcPct val="100000"/>
              </a:lnSpc>
              <a:spcBef>
                <a:spcPts val="0"/>
              </a:spcBef>
            </a:pPr>
            <a:r>
              <a:rPr lang="es-NI" sz="2000" dirty="0">
                <a:ea typeface="Calibri" pitchFamily="34"/>
                <a:cs typeface="Times New Roman" pitchFamily="18"/>
              </a:rPr>
              <a:t>Monitoreo y seguimiento: vacíos en el seguimiento y monitoreo de los resultados.</a:t>
            </a:r>
          </a:p>
          <a:p>
            <a:pPr lvl="1" algn="just">
              <a:lnSpc>
                <a:spcPct val="100000"/>
              </a:lnSpc>
              <a:spcBef>
                <a:spcPts val="0"/>
              </a:spcBef>
            </a:pPr>
            <a:r>
              <a:rPr lang="es-NI" sz="2000" dirty="0">
                <a:ea typeface="Calibri" pitchFamily="34"/>
                <a:cs typeface="Times New Roman" pitchFamily="18"/>
              </a:rPr>
              <a:t>Disparidades en datos oficiales y acceso limitado a información: discrepancias entre los datos oficiales; limitaciones en el acceso de la información y líneas de ayuda.</a:t>
            </a:r>
            <a:endParaRPr lang="es-CO" sz="2000" dirty="0">
              <a:ea typeface="Calibri" pitchFamily="34"/>
              <a:cs typeface="Times New Roman" pitchFamily="18"/>
            </a:endParaRPr>
          </a:p>
          <a:p>
            <a:pPr lvl="1" algn="just">
              <a:lnSpc>
                <a:spcPct val="100000"/>
              </a:lnSpc>
              <a:spcBef>
                <a:spcPts val="0"/>
              </a:spcBef>
            </a:pPr>
            <a:r>
              <a:rPr lang="es-NI" sz="2000" dirty="0">
                <a:ea typeface="Calibri" pitchFamily="34"/>
                <a:cs typeface="Times New Roman" pitchFamily="18"/>
              </a:rPr>
              <a:t>Deficiencias en la articulación institucional: falencias en la coordinación intra institucional  y entre los sub niveles de gobierno. </a:t>
            </a:r>
            <a:endParaRPr lang="es-CO" sz="2000" dirty="0">
              <a:ea typeface="Calibri" pitchFamily="34"/>
              <a:cs typeface="Times New Roman" pitchFamily="18"/>
            </a:endParaRPr>
          </a:p>
          <a:p>
            <a:pPr lvl="1" algn="just">
              <a:lnSpc>
                <a:spcPct val="100000"/>
              </a:lnSpc>
              <a:spcBef>
                <a:spcPts val="0"/>
              </a:spcBef>
            </a:pPr>
            <a:r>
              <a:rPr lang="es-NI" sz="2000" dirty="0">
                <a:ea typeface="Calibri" pitchFamily="34"/>
                <a:cs typeface="Times New Roman" pitchFamily="18"/>
              </a:rPr>
              <a:t>Desafíos temáticos: violencia, la salud sexual y reproductiva, y migración irregular.</a:t>
            </a:r>
            <a:endParaRPr lang="es-CO" sz="2000" dirty="0">
              <a:ea typeface="Calibri" pitchFamily="34"/>
              <a:cs typeface="Times New Roman" pitchFamily="18"/>
            </a:endParaRPr>
          </a:p>
          <a:p>
            <a:pPr marL="0" lvl="0" indent="0">
              <a:buNone/>
            </a:pPr>
            <a:endParaRPr lang="es-CO" sz="1600" kern="0" dirty="0">
              <a:latin typeface="Abadi" pitchFamily="34"/>
              <a:ea typeface="Calibri" pitchFamily="34"/>
              <a:cs typeface="Times New Roman" pitchFamily="18"/>
            </a:endParaRPr>
          </a:p>
        </p:txBody>
      </p:sp>
      <p:pic>
        <p:nvPicPr>
          <p:cNvPr id="4" name="Imagen 4">
            <a:extLst>
              <a:ext uri="{FF2B5EF4-FFF2-40B4-BE49-F238E27FC236}">
                <a16:creationId xmlns:a16="http://schemas.microsoft.com/office/drawing/2014/main" id="{7909BB17-0EF2-C068-0CB4-1833D2AC3F28}"/>
              </a:ext>
            </a:extLst>
          </p:cNvPr>
          <p:cNvPicPr>
            <a:picLocks noChangeAspect="1"/>
          </p:cNvPicPr>
          <p:nvPr/>
        </p:nvPicPr>
        <p:blipFill>
          <a:blip r:embed="rId2"/>
          <a:stretch>
            <a:fillRect/>
          </a:stretch>
        </p:blipFill>
        <p:spPr>
          <a:xfrm>
            <a:off x="10046110" y="6094046"/>
            <a:ext cx="2145886" cy="687711"/>
          </a:xfrm>
          <a:prstGeom prst="rect">
            <a:avLst/>
          </a:prstGeom>
          <a:noFill/>
          <a:ln cap="flat">
            <a:noFill/>
          </a:ln>
        </p:spPr>
      </p:pic>
      <p:pic>
        <p:nvPicPr>
          <p:cNvPr id="5" name="Imagen 5">
            <a:extLst>
              <a:ext uri="{FF2B5EF4-FFF2-40B4-BE49-F238E27FC236}">
                <a16:creationId xmlns:a16="http://schemas.microsoft.com/office/drawing/2014/main" id="{EA333C43-1735-7667-3B77-4C40E55A0100}"/>
              </a:ext>
            </a:extLst>
          </p:cNvPr>
          <p:cNvPicPr>
            <a:picLocks noChangeAspect="1"/>
          </p:cNvPicPr>
          <p:nvPr/>
        </p:nvPicPr>
        <p:blipFill>
          <a:blip r:embed="rId3"/>
          <a:stretch>
            <a:fillRect/>
          </a:stretch>
        </p:blipFill>
        <p:spPr>
          <a:xfrm>
            <a:off x="924893" y="433170"/>
            <a:ext cx="1317522" cy="1121237"/>
          </a:xfrm>
          <a:prstGeom prst="rect">
            <a:avLst/>
          </a:prstGeom>
          <a:noFill/>
          <a:ln cap="flat">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4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10EFF-22A2-0BE3-BCAB-5887A267A699}"/>
              </a:ext>
            </a:extLst>
          </p:cNvPr>
          <p:cNvSpPr txBox="1">
            <a:spLocks noGrp="1"/>
          </p:cNvSpPr>
          <p:nvPr>
            <p:ph type="title"/>
          </p:nvPr>
        </p:nvSpPr>
        <p:spPr>
          <a:xfrm>
            <a:off x="2036427" y="162918"/>
            <a:ext cx="8557513" cy="1325559"/>
          </a:xfrm>
        </p:spPr>
        <p:txBody>
          <a:bodyPr/>
          <a:lstStyle/>
          <a:p>
            <a:pPr lvl="0"/>
            <a:r>
              <a:rPr lang="es-CO" b="1" dirty="0">
                <a:solidFill>
                  <a:schemeClr val="accent6"/>
                </a:solidFill>
              </a:rPr>
              <a:t>Sistemas Nacional de Protección</a:t>
            </a:r>
            <a:endParaRPr lang="es-CO" dirty="0">
              <a:solidFill>
                <a:schemeClr val="accent6"/>
              </a:solidFill>
            </a:endParaRPr>
          </a:p>
        </p:txBody>
      </p:sp>
      <p:pic>
        <p:nvPicPr>
          <p:cNvPr id="3" name="Imagen 4">
            <a:extLst>
              <a:ext uri="{FF2B5EF4-FFF2-40B4-BE49-F238E27FC236}">
                <a16:creationId xmlns:a16="http://schemas.microsoft.com/office/drawing/2014/main" id="{3721A632-4FDA-1B85-B2C3-5B895F773A50}"/>
              </a:ext>
            </a:extLst>
          </p:cNvPr>
          <p:cNvPicPr>
            <a:picLocks noChangeAspect="1"/>
          </p:cNvPicPr>
          <p:nvPr/>
        </p:nvPicPr>
        <p:blipFill>
          <a:blip r:embed="rId2"/>
          <a:srcRect t="59888"/>
          <a:stretch>
            <a:fillRect/>
          </a:stretch>
        </p:blipFill>
        <p:spPr>
          <a:xfrm>
            <a:off x="10046110" y="6505901"/>
            <a:ext cx="2145886" cy="275856"/>
          </a:xfrm>
          <a:prstGeom prst="rect">
            <a:avLst/>
          </a:prstGeom>
          <a:noFill/>
          <a:ln cap="flat">
            <a:noFill/>
          </a:ln>
        </p:spPr>
      </p:pic>
      <p:pic>
        <p:nvPicPr>
          <p:cNvPr id="5" name="Imagen 5">
            <a:extLst>
              <a:ext uri="{FF2B5EF4-FFF2-40B4-BE49-F238E27FC236}">
                <a16:creationId xmlns:a16="http://schemas.microsoft.com/office/drawing/2014/main" id="{03ABBAC8-93BD-D0EA-467E-5D6F2BF9AA01}"/>
              </a:ext>
            </a:extLst>
          </p:cNvPr>
          <p:cNvPicPr>
            <a:picLocks noChangeAspect="1"/>
          </p:cNvPicPr>
          <p:nvPr/>
        </p:nvPicPr>
        <p:blipFill>
          <a:blip r:embed="rId3"/>
          <a:stretch>
            <a:fillRect/>
          </a:stretch>
        </p:blipFill>
        <p:spPr>
          <a:xfrm>
            <a:off x="596316" y="162918"/>
            <a:ext cx="1317522" cy="1121237"/>
          </a:xfrm>
          <a:prstGeom prst="rect">
            <a:avLst/>
          </a:prstGeom>
          <a:noFill/>
          <a:ln cap="flat">
            <a:noFill/>
          </a:ln>
        </p:spPr>
      </p:pic>
      <p:graphicFrame>
        <p:nvGraphicFramePr>
          <p:cNvPr id="6" name="Tabla 9">
            <a:extLst>
              <a:ext uri="{FF2B5EF4-FFF2-40B4-BE49-F238E27FC236}">
                <a16:creationId xmlns:a16="http://schemas.microsoft.com/office/drawing/2014/main" id="{91F4DA0D-3132-FC1D-986E-FB5E31D9A26E}"/>
              </a:ext>
            </a:extLst>
          </p:cNvPr>
          <p:cNvGraphicFramePr>
            <a:graphicFrameLocks noGrp="1"/>
          </p:cNvGraphicFramePr>
          <p:nvPr/>
        </p:nvGraphicFramePr>
        <p:xfrm>
          <a:off x="596316" y="1711957"/>
          <a:ext cx="10720560" cy="4846320"/>
        </p:xfrm>
        <a:graphic>
          <a:graphicData uri="http://schemas.openxmlformats.org/drawingml/2006/table">
            <a:tbl>
              <a:tblPr firstRow="1" bandRow="1">
                <a:effectLst/>
                <a:tableStyleId>{5C22544A-7EE6-4342-B048-85BDC9FD1C3A}</a:tableStyleId>
              </a:tblPr>
              <a:tblGrid>
                <a:gridCol w="3573520">
                  <a:extLst>
                    <a:ext uri="{9D8B030D-6E8A-4147-A177-3AD203B41FA5}">
                      <a16:colId xmlns:a16="http://schemas.microsoft.com/office/drawing/2014/main" val="3330507114"/>
                    </a:ext>
                  </a:extLst>
                </a:gridCol>
                <a:gridCol w="3573520">
                  <a:extLst>
                    <a:ext uri="{9D8B030D-6E8A-4147-A177-3AD203B41FA5}">
                      <a16:colId xmlns:a16="http://schemas.microsoft.com/office/drawing/2014/main" val="2138105119"/>
                    </a:ext>
                  </a:extLst>
                </a:gridCol>
                <a:gridCol w="3573520">
                  <a:extLst>
                    <a:ext uri="{9D8B030D-6E8A-4147-A177-3AD203B41FA5}">
                      <a16:colId xmlns:a16="http://schemas.microsoft.com/office/drawing/2014/main" val="985907906"/>
                    </a:ext>
                  </a:extLst>
                </a:gridCol>
              </a:tblGrid>
              <a:tr h="865909">
                <a:tc>
                  <a:txBody>
                    <a:bodyPr/>
                    <a:lstStyle/>
                    <a:p>
                      <a:pPr lvl="0" algn="l"/>
                      <a:endParaRPr lang="es-NI" sz="1800" b="1" kern="1200">
                        <a:solidFill>
                          <a:srgbClr val="4472C4"/>
                        </a:solidFill>
                        <a:latin typeface="Abadi" pitchFamily="34"/>
                        <a:ea typeface="Calibri" pitchFamily="34"/>
                        <a:cs typeface="Times New Roman" pitchFamily="18"/>
                      </a:endParaRPr>
                    </a:p>
                    <a:p>
                      <a:pPr lvl="0" algn="l"/>
                      <a:r>
                        <a:rPr lang="es-NI" sz="1800" b="1" kern="1200">
                          <a:solidFill>
                            <a:srgbClr val="4472C4"/>
                          </a:solidFill>
                          <a:latin typeface="Abadi" pitchFamily="34"/>
                          <a:ea typeface="Calibri" pitchFamily="34"/>
                          <a:cs typeface="Times New Roman" pitchFamily="18"/>
                        </a:rPr>
                        <a:t>             Guatemala </a:t>
                      </a:r>
                    </a:p>
                    <a:p>
                      <a:pPr lvl="0" algn="ctr"/>
                      <a:endParaRPr lang="es-CO">
                        <a:solidFill>
                          <a:srgbClr val="4472C4"/>
                        </a:solidFill>
                      </a:endParaRPr>
                    </a:p>
                  </a:txBody>
                  <a:tcPr>
                    <a:solidFill>
                      <a:srgbClr val="FFFFFF"/>
                    </a:solidFill>
                  </a:tcPr>
                </a:tc>
                <a:tc>
                  <a:txBody>
                    <a:bodyPr/>
                    <a:lstStyle/>
                    <a:p>
                      <a:pPr lvl="0" algn="l"/>
                      <a:r>
                        <a:rPr lang="es-CO" sz="1800" b="1">
                          <a:solidFill>
                            <a:srgbClr val="4472C4"/>
                          </a:solidFill>
                          <a:latin typeface="Abadi" pitchFamily="34"/>
                          <a:ea typeface="Calibri" pitchFamily="34"/>
                          <a:cs typeface="Times New Roman" pitchFamily="18"/>
                        </a:rPr>
                        <a:t> </a:t>
                      </a:r>
                    </a:p>
                    <a:p>
                      <a:pPr lvl="0" algn="l"/>
                      <a:r>
                        <a:rPr lang="es-CO" sz="1800" b="1">
                          <a:solidFill>
                            <a:srgbClr val="4472C4"/>
                          </a:solidFill>
                          <a:latin typeface="Abadi" pitchFamily="34"/>
                          <a:ea typeface="Calibri" pitchFamily="34"/>
                          <a:cs typeface="Times New Roman" pitchFamily="18"/>
                        </a:rPr>
                        <a:t>            El Salvador  </a:t>
                      </a:r>
                      <a:endParaRPr lang="es-CO">
                        <a:solidFill>
                          <a:srgbClr val="4472C4"/>
                        </a:solidFill>
                      </a:endParaRPr>
                    </a:p>
                  </a:txBody>
                  <a:tcPr>
                    <a:solidFill>
                      <a:srgbClr val="FFFFFF"/>
                    </a:solidFill>
                  </a:tcPr>
                </a:tc>
                <a:tc>
                  <a:txBody>
                    <a:bodyPr/>
                    <a:lstStyle/>
                    <a:p>
                      <a:pPr lvl="0" algn="l"/>
                      <a:endParaRPr lang="es-NI" sz="1800" b="1">
                        <a:solidFill>
                          <a:srgbClr val="4472C4"/>
                        </a:solidFill>
                        <a:latin typeface="Abadi" pitchFamily="34"/>
                        <a:ea typeface="Calibri" pitchFamily="34"/>
                        <a:cs typeface="Times New Roman" pitchFamily="18"/>
                      </a:endParaRPr>
                    </a:p>
                    <a:p>
                      <a:pPr lvl="0" algn="l"/>
                      <a:r>
                        <a:rPr lang="es-NI" sz="1800" b="1">
                          <a:solidFill>
                            <a:srgbClr val="4472C4"/>
                          </a:solidFill>
                          <a:latin typeface="Abadi" pitchFamily="34"/>
                          <a:ea typeface="Calibri" pitchFamily="34"/>
                          <a:cs typeface="Times New Roman" pitchFamily="18"/>
                        </a:rPr>
                        <a:t>           Honduras </a:t>
                      </a:r>
                      <a:endParaRPr lang="es-CO">
                        <a:solidFill>
                          <a:srgbClr val="4472C4"/>
                        </a:solidFill>
                      </a:endParaRPr>
                    </a:p>
                  </a:txBody>
                  <a:tcPr>
                    <a:solidFill>
                      <a:srgbClr val="FFFFFF"/>
                    </a:solidFill>
                  </a:tcPr>
                </a:tc>
                <a:extLst>
                  <a:ext uri="{0D108BD9-81ED-4DB2-BD59-A6C34878D82A}">
                    <a16:rowId xmlns:a16="http://schemas.microsoft.com/office/drawing/2014/main" val="2626785224"/>
                  </a:ext>
                </a:extLst>
              </a:tr>
              <a:tr h="3463628">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kern="1200">
                          <a:solidFill>
                            <a:srgbClr val="000000"/>
                          </a:solidFill>
                          <a:latin typeface="Abadi" pitchFamily="34"/>
                          <a:ea typeface="Calibri" pitchFamily="34"/>
                          <a:cs typeface="Times New Roman" pitchFamily="18"/>
                        </a:rPr>
                        <a:t>Establecer el SNP de acuerdo a la iniciativa de Ley 5285 (pendiente de aprobación);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kern="1200">
                          <a:solidFill>
                            <a:srgbClr val="000000"/>
                          </a:solidFill>
                          <a:latin typeface="Abadi" pitchFamily="34"/>
                          <a:ea typeface="Calibri" pitchFamily="34"/>
                          <a:cs typeface="Times New Roman" pitchFamily="18"/>
                        </a:rPr>
                        <a:t>Creación de un Instituto Nacional de la Niñez y Adolescencia, con autonomía y recursos suficientes;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kern="1200">
                          <a:solidFill>
                            <a:srgbClr val="000000"/>
                          </a:solidFill>
                          <a:latin typeface="Abadi" pitchFamily="34"/>
                          <a:ea typeface="Calibri" pitchFamily="34"/>
                          <a:cs typeface="Times New Roman" pitchFamily="18"/>
                        </a:rPr>
                        <a:t>Fortalecer los mecanismos de protección contra la desnutrición infantil y mejorar el registro y seguimiento de niños desaparecidos.</a:t>
                      </a:r>
                    </a:p>
                  </a:txBody>
                  <a:tcPr/>
                </a:tc>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Prevención de la violencia y los embarazos adolescentes, ausencia de resultados en educación sexual y reproductiva;</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Fortalecer la articulación entre los distintos niveles de </a:t>
                      </a:r>
                      <a:r>
                        <a:rPr lang="es-CO" sz="1800" kern="1200">
                          <a:solidFill>
                            <a:srgbClr val="000000"/>
                          </a:solidFill>
                          <a:latin typeface="Abadi" pitchFamily="34"/>
                          <a:ea typeface="Calibri" pitchFamily="34"/>
                          <a:cs typeface="Times New Roman" pitchFamily="18"/>
                        </a:rPr>
                        <a:t>gobierno;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kern="1200">
                          <a:solidFill>
                            <a:srgbClr val="000000"/>
                          </a:solidFill>
                          <a:latin typeface="Abadi" pitchFamily="34"/>
                          <a:ea typeface="Calibri" pitchFamily="34"/>
                          <a:cs typeface="Times New Roman" pitchFamily="18"/>
                        </a:rPr>
                        <a:t>A pesar de la creación de la Ley Crecer Juntos, no se impone una sanción al irrespeto al buen trato y al maltrato infantil.</a:t>
                      </a:r>
                    </a:p>
                    <a:p>
                      <a:pPr lvl="0"/>
                      <a:endParaRPr lang="es-CO">
                        <a:solidFill>
                          <a:srgbClr val="000000"/>
                        </a:solidFill>
                      </a:endParaRPr>
                    </a:p>
                  </a:txBody>
                  <a:tcPr/>
                </a:tc>
                <a:tc>
                  <a:txBody>
                    <a:bodyPr/>
                    <a:lstStyle/>
                    <a:p>
                      <a:pPr marL="400050" lvl="0" indent="-400050">
                        <a:buSzPct val="100000"/>
                        <a:buAutoNum type="romanLcParenR"/>
                      </a:pPr>
                      <a:r>
                        <a:rPr lang="es-NI" sz="1800">
                          <a:solidFill>
                            <a:srgbClr val="000000"/>
                          </a:solidFill>
                          <a:latin typeface="Abadi" pitchFamily="34"/>
                          <a:ea typeface="Calibri" pitchFamily="34"/>
                          <a:cs typeface="Times New Roman" pitchFamily="18"/>
                        </a:rPr>
                        <a:t>Mayor inversión en educación, prevención de la violencia y prevención de embarazos; </a:t>
                      </a:r>
                    </a:p>
                    <a:p>
                      <a:pPr marL="400050" lvl="0" indent="-400050">
                        <a:buSzPct val="100000"/>
                        <a:buAutoNum type="romanLcParenR"/>
                      </a:pPr>
                      <a:r>
                        <a:rPr lang="es-NI" sz="1800">
                          <a:solidFill>
                            <a:srgbClr val="000000"/>
                          </a:solidFill>
                          <a:latin typeface="Abadi" pitchFamily="34"/>
                          <a:ea typeface="Calibri" pitchFamily="34"/>
                          <a:cs typeface="Times New Roman" pitchFamily="18"/>
                        </a:rPr>
                        <a:t>Limitaciones presupuestarias; </a:t>
                      </a:r>
                      <a:r>
                        <a:rPr lang="es-NI" sz="1800" kern="0">
                          <a:solidFill>
                            <a:srgbClr val="000000"/>
                          </a:solidFill>
                          <a:latin typeface="Abadi" pitchFamily="34"/>
                          <a:ea typeface="Calibri" pitchFamily="34"/>
                          <a:cs typeface="Times New Roman" pitchFamily="18"/>
                        </a:rPr>
                        <a:t>reforma del sistema que tiene un enfoque punitivo; </a:t>
                      </a:r>
                    </a:p>
                    <a:p>
                      <a:pPr marL="400050" lvl="0" indent="-400050">
                        <a:buSzPct val="100000"/>
                        <a:buAutoNum type="romanLcParenR"/>
                      </a:pPr>
                      <a:r>
                        <a:rPr lang="es-NI" sz="1800">
                          <a:solidFill>
                            <a:srgbClr val="000000"/>
                          </a:solidFill>
                          <a:latin typeface="Abadi" pitchFamily="34"/>
                          <a:ea typeface="Calibri" pitchFamily="34"/>
                          <a:cs typeface="Times New Roman" pitchFamily="18"/>
                        </a:rPr>
                        <a:t>Discrepancias en los datos oficiales (p. e. trabajo infantil); </a:t>
                      </a:r>
                    </a:p>
                    <a:p>
                      <a:pPr marL="400050" lvl="0" indent="-400050">
                        <a:buSzPct val="100000"/>
                        <a:buAutoNum type="romanLcParenR"/>
                      </a:pPr>
                      <a:r>
                        <a:rPr lang="es-NI" sz="1800">
                          <a:solidFill>
                            <a:srgbClr val="000000"/>
                          </a:solidFill>
                          <a:latin typeface="Abadi" pitchFamily="34"/>
                          <a:ea typeface="Calibri" pitchFamily="34"/>
                          <a:cs typeface="Times New Roman" pitchFamily="18"/>
                        </a:rPr>
                        <a:t>Los mecanismos de información y líneas de ayuda son poco conocidos</a:t>
                      </a:r>
                      <a:r>
                        <a:rPr lang="es-NI" sz="1600">
                          <a:solidFill>
                            <a:srgbClr val="000000"/>
                          </a:solidFill>
                          <a:latin typeface="Abadi" pitchFamily="34"/>
                          <a:ea typeface="Calibri" pitchFamily="34"/>
                          <a:cs typeface="Times New Roman" pitchFamily="18"/>
                        </a:rPr>
                        <a:t>.</a:t>
                      </a:r>
                      <a:endParaRPr lang="es-CO">
                        <a:solidFill>
                          <a:srgbClr val="000000"/>
                        </a:solidFill>
                      </a:endParaRPr>
                    </a:p>
                  </a:txBody>
                  <a:tcPr/>
                </a:tc>
                <a:extLst>
                  <a:ext uri="{0D108BD9-81ED-4DB2-BD59-A6C34878D82A}">
                    <a16:rowId xmlns:a16="http://schemas.microsoft.com/office/drawing/2014/main" val="4096916549"/>
                  </a:ext>
                </a:extLst>
              </a:tr>
            </a:tbl>
          </a:graphicData>
        </a:graphic>
      </p:graphicFrame>
      <p:pic>
        <p:nvPicPr>
          <p:cNvPr id="7" name="Imagen 11">
            <a:extLst>
              <a:ext uri="{FF2B5EF4-FFF2-40B4-BE49-F238E27FC236}">
                <a16:creationId xmlns:a16="http://schemas.microsoft.com/office/drawing/2014/main" id="{DF16A149-5C6C-3C8F-F588-FA8AB85EFEE0}"/>
              </a:ext>
            </a:extLst>
          </p:cNvPr>
          <p:cNvPicPr>
            <a:picLocks noChangeAspect="1"/>
          </p:cNvPicPr>
          <p:nvPr/>
        </p:nvPicPr>
        <p:blipFill>
          <a:blip r:embed="rId4"/>
          <a:stretch>
            <a:fillRect/>
          </a:stretch>
        </p:blipFill>
        <p:spPr>
          <a:xfrm>
            <a:off x="2806403" y="1747217"/>
            <a:ext cx="895718" cy="799405"/>
          </a:xfrm>
          <a:prstGeom prst="rect">
            <a:avLst/>
          </a:prstGeom>
          <a:noFill/>
          <a:ln cap="flat">
            <a:noFill/>
          </a:ln>
        </p:spPr>
      </p:pic>
      <p:pic>
        <p:nvPicPr>
          <p:cNvPr id="8" name="Imagen 13">
            <a:extLst>
              <a:ext uri="{FF2B5EF4-FFF2-40B4-BE49-F238E27FC236}">
                <a16:creationId xmlns:a16="http://schemas.microsoft.com/office/drawing/2014/main" id="{1F8197C1-858D-FFA9-8750-D10536D7F6FF}"/>
              </a:ext>
            </a:extLst>
          </p:cNvPr>
          <p:cNvPicPr>
            <a:picLocks noChangeAspect="1"/>
          </p:cNvPicPr>
          <p:nvPr/>
        </p:nvPicPr>
        <p:blipFill>
          <a:blip r:embed="rId5"/>
          <a:stretch>
            <a:fillRect/>
          </a:stretch>
        </p:blipFill>
        <p:spPr>
          <a:xfrm>
            <a:off x="6315184" y="1747217"/>
            <a:ext cx="1091793" cy="799405"/>
          </a:xfrm>
          <a:prstGeom prst="rect">
            <a:avLst/>
          </a:prstGeom>
          <a:noFill/>
          <a:ln cap="flat">
            <a:noFill/>
          </a:ln>
        </p:spPr>
      </p:pic>
      <p:pic>
        <p:nvPicPr>
          <p:cNvPr id="9" name="Imagen 17">
            <a:extLst>
              <a:ext uri="{FF2B5EF4-FFF2-40B4-BE49-F238E27FC236}">
                <a16:creationId xmlns:a16="http://schemas.microsoft.com/office/drawing/2014/main" id="{5BBB0F86-3C0E-FFF0-FBF3-66D6747EBD5E}"/>
              </a:ext>
            </a:extLst>
          </p:cNvPr>
          <p:cNvPicPr>
            <a:picLocks noChangeAspect="1"/>
          </p:cNvPicPr>
          <p:nvPr/>
        </p:nvPicPr>
        <p:blipFill>
          <a:blip r:embed="rId6"/>
          <a:stretch>
            <a:fillRect/>
          </a:stretch>
        </p:blipFill>
        <p:spPr>
          <a:xfrm>
            <a:off x="9760378" y="1747217"/>
            <a:ext cx="1258433" cy="825374"/>
          </a:xfrm>
          <a:prstGeom prst="rect">
            <a:avLst/>
          </a:prstGeom>
          <a:noFill/>
          <a:ln cap="flat">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44">
    <p:bg>
      <p:bgPr>
        <a:solidFill>
          <a:srgbClr val="FFFFFF"/>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960F8-8693-37F0-F7DB-0AD179220435}"/>
              </a:ext>
            </a:extLst>
          </p:cNvPr>
          <p:cNvSpPr txBox="1">
            <a:spLocks noGrp="1"/>
          </p:cNvSpPr>
          <p:nvPr>
            <p:ph type="title"/>
          </p:nvPr>
        </p:nvSpPr>
        <p:spPr>
          <a:xfrm>
            <a:off x="1925192" y="148348"/>
            <a:ext cx="8752836" cy="1325559"/>
          </a:xfrm>
        </p:spPr>
        <p:txBody>
          <a:bodyPr/>
          <a:lstStyle/>
          <a:p>
            <a:pPr lvl="0"/>
            <a:r>
              <a:rPr lang="es-CO" b="1" dirty="0">
                <a:solidFill>
                  <a:schemeClr val="accent6"/>
                </a:solidFill>
              </a:rPr>
              <a:t>Sistemas Nacional de Protección</a:t>
            </a:r>
            <a:endParaRPr lang="es-CO" dirty="0">
              <a:solidFill>
                <a:schemeClr val="accent6"/>
              </a:solidFill>
            </a:endParaRPr>
          </a:p>
        </p:txBody>
      </p:sp>
      <p:pic>
        <p:nvPicPr>
          <p:cNvPr id="3" name="Imagen 8">
            <a:extLst>
              <a:ext uri="{FF2B5EF4-FFF2-40B4-BE49-F238E27FC236}">
                <a16:creationId xmlns:a16="http://schemas.microsoft.com/office/drawing/2014/main" id="{CF6B7BD1-6AD0-47E9-46EB-8248BC20EA8B}"/>
              </a:ext>
            </a:extLst>
          </p:cNvPr>
          <p:cNvPicPr>
            <a:picLocks noChangeAspect="1"/>
          </p:cNvPicPr>
          <p:nvPr/>
        </p:nvPicPr>
        <p:blipFill>
          <a:blip r:embed="rId2"/>
          <a:stretch>
            <a:fillRect/>
          </a:stretch>
        </p:blipFill>
        <p:spPr>
          <a:xfrm>
            <a:off x="9655277" y="196641"/>
            <a:ext cx="2045503" cy="1583923"/>
          </a:xfrm>
          <a:prstGeom prst="rect">
            <a:avLst/>
          </a:prstGeom>
          <a:noFill/>
          <a:ln cap="flat">
            <a:noFill/>
          </a:ln>
        </p:spPr>
      </p:pic>
      <p:pic>
        <p:nvPicPr>
          <p:cNvPr id="4" name="Imagen 1">
            <a:extLst>
              <a:ext uri="{FF2B5EF4-FFF2-40B4-BE49-F238E27FC236}">
                <a16:creationId xmlns:a16="http://schemas.microsoft.com/office/drawing/2014/main" id="{C98BA976-9BB4-B926-88D2-B0A812F5E2E1}"/>
              </a:ext>
            </a:extLst>
          </p:cNvPr>
          <p:cNvPicPr>
            <a:picLocks noChangeAspect="1"/>
          </p:cNvPicPr>
          <p:nvPr/>
        </p:nvPicPr>
        <p:blipFill>
          <a:blip r:embed="rId3"/>
          <a:stretch>
            <a:fillRect/>
          </a:stretch>
        </p:blipFill>
        <p:spPr>
          <a:xfrm>
            <a:off x="689212" y="196641"/>
            <a:ext cx="1317522" cy="1121237"/>
          </a:xfrm>
          <a:prstGeom prst="rect">
            <a:avLst/>
          </a:prstGeom>
          <a:noFill/>
          <a:ln cap="flat">
            <a:noFill/>
          </a:ln>
        </p:spPr>
      </p:pic>
      <p:graphicFrame>
        <p:nvGraphicFramePr>
          <p:cNvPr id="5" name="Tabla 9">
            <a:extLst>
              <a:ext uri="{FF2B5EF4-FFF2-40B4-BE49-F238E27FC236}">
                <a16:creationId xmlns:a16="http://schemas.microsoft.com/office/drawing/2014/main" id="{CDECF22D-8198-D380-96F4-E3BEE9EDD594}"/>
              </a:ext>
            </a:extLst>
          </p:cNvPr>
          <p:cNvGraphicFramePr>
            <a:graphicFrameLocks noGrp="1"/>
          </p:cNvGraphicFramePr>
          <p:nvPr/>
        </p:nvGraphicFramePr>
        <p:xfrm>
          <a:off x="491224" y="1617564"/>
          <a:ext cx="11209563" cy="4846320"/>
        </p:xfrm>
        <a:graphic>
          <a:graphicData uri="http://schemas.openxmlformats.org/drawingml/2006/table">
            <a:tbl>
              <a:tblPr firstRow="1" bandRow="1">
                <a:effectLst/>
                <a:tableStyleId>{5C22544A-7EE6-4342-B048-85BDC9FD1C3A}</a:tableStyleId>
              </a:tblPr>
              <a:tblGrid>
                <a:gridCol w="3736521">
                  <a:extLst>
                    <a:ext uri="{9D8B030D-6E8A-4147-A177-3AD203B41FA5}">
                      <a16:colId xmlns:a16="http://schemas.microsoft.com/office/drawing/2014/main" val="4258564513"/>
                    </a:ext>
                  </a:extLst>
                </a:gridCol>
                <a:gridCol w="3736521">
                  <a:extLst>
                    <a:ext uri="{9D8B030D-6E8A-4147-A177-3AD203B41FA5}">
                      <a16:colId xmlns:a16="http://schemas.microsoft.com/office/drawing/2014/main" val="242380883"/>
                    </a:ext>
                  </a:extLst>
                </a:gridCol>
                <a:gridCol w="3736521">
                  <a:extLst>
                    <a:ext uri="{9D8B030D-6E8A-4147-A177-3AD203B41FA5}">
                      <a16:colId xmlns:a16="http://schemas.microsoft.com/office/drawing/2014/main" val="1022904264"/>
                    </a:ext>
                  </a:extLst>
                </a:gridCol>
              </a:tblGrid>
              <a:tr h="370844">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Nicaragua </a:t>
                      </a:r>
                    </a:p>
                    <a:p>
                      <a:pPr lvl="0"/>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Costa Rica  </a:t>
                      </a:r>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Panamá  </a:t>
                      </a:r>
                      <a:endParaRPr lang="es-CO">
                        <a:solidFill>
                          <a:srgbClr val="4472C4"/>
                        </a:solidFill>
                      </a:endParaRPr>
                    </a:p>
                  </a:txBody>
                  <a:tcPr>
                    <a:solidFill>
                      <a:srgbClr val="FFFFFF"/>
                    </a:solidFill>
                  </a:tcPr>
                </a:tc>
                <a:extLst>
                  <a:ext uri="{0D108BD9-81ED-4DB2-BD59-A6C34878D82A}">
                    <a16:rowId xmlns:a16="http://schemas.microsoft.com/office/drawing/2014/main" val="4062914941"/>
                  </a:ext>
                </a:extLst>
              </a:tr>
              <a:tr h="370844">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a:solidFill>
                            <a:srgbClr val="000000"/>
                          </a:solidFill>
                          <a:latin typeface="Abadi" pitchFamily="34"/>
                          <a:ea typeface="Calibri" pitchFamily="34"/>
                          <a:cs typeface="Times New Roman" pitchFamily="18"/>
                        </a:rPr>
                        <a:t>Los mecanismos de seguimiento y recopilación de información carecen de actualizaciones en salud, violencia y pobreza;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a:solidFill>
                            <a:srgbClr val="000000"/>
                          </a:solidFill>
                          <a:latin typeface="Abadi" pitchFamily="34"/>
                          <a:ea typeface="Calibri" pitchFamily="34"/>
                          <a:cs typeface="Times New Roman" pitchFamily="18"/>
                        </a:rPr>
                        <a:t>Preocupación por la creciente restricción sobre las organizaciones de la sociedad civil;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a:solidFill>
                            <a:srgbClr val="000000"/>
                          </a:solidFill>
                          <a:latin typeface="Abadi" pitchFamily="34"/>
                          <a:ea typeface="Calibri" pitchFamily="34"/>
                          <a:cs typeface="Times New Roman" pitchFamily="18"/>
                        </a:rPr>
                        <a:t>Restaurar los espacios de diálogo y fortalecer los sistemas de monitoreo para garantizar la transparencia y la protección de las NNA.</a:t>
                      </a:r>
                    </a:p>
                  </a:txBody>
                  <a:tcPr/>
                </a:tc>
                <a:tc>
                  <a:txBody>
                    <a:bodyPr/>
                    <a:lstStyle/>
                    <a:p>
                      <a:pPr marL="400050" lvl="0" indent="-400050">
                        <a:buSzPct val="100000"/>
                        <a:buAutoNum type="romanLcParenR"/>
                      </a:pPr>
                      <a:r>
                        <a:rPr lang="es-NI" sz="1800">
                          <a:solidFill>
                            <a:srgbClr val="000000"/>
                          </a:solidFill>
                          <a:latin typeface="Abadi" pitchFamily="34"/>
                          <a:ea typeface="Calibri" pitchFamily="34"/>
                          <a:cs typeface="Times New Roman" pitchFamily="18"/>
                        </a:rPr>
                        <a:t>Mejorar la rectoría técnica del Patronato Nacional de la Infancia (PANI); </a:t>
                      </a:r>
                    </a:p>
                    <a:p>
                      <a:pPr marL="400050" lvl="0" indent="-400050">
                        <a:buSzPct val="100000"/>
                        <a:buAutoNum type="romanLcParenR"/>
                      </a:pPr>
                      <a:r>
                        <a:rPr lang="es-NI" sz="1800">
                          <a:solidFill>
                            <a:srgbClr val="000000"/>
                          </a:solidFill>
                          <a:latin typeface="Abadi" pitchFamily="34"/>
                          <a:ea typeface="Calibri" pitchFamily="34"/>
                          <a:cs typeface="Times New Roman" pitchFamily="18"/>
                        </a:rPr>
                        <a:t>Mejorar los controles de inversión pública dirigidos a los NNA, y metodologías más precisas para evaluar el impacto; </a:t>
                      </a:r>
                    </a:p>
                    <a:p>
                      <a:pPr marL="400050" lvl="0" indent="-400050">
                        <a:buSzPct val="100000"/>
                        <a:buAutoNum type="romanLcParenR"/>
                      </a:pPr>
                      <a:r>
                        <a:rPr lang="es-NI" sz="1800">
                          <a:solidFill>
                            <a:srgbClr val="000000"/>
                          </a:solidFill>
                          <a:latin typeface="Abadi" pitchFamily="34"/>
                          <a:ea typeface="Calibri" pitchFamily="34"/>
                          <a:cs typeface="Times New Roman" pitchFamily="18"/>
                        </a:rPr>
                        <a:t>Mejorar en la gestión del sistema de protección y su coordinación interinstitucional</a:t>
                      </a:r>
                      <a:endParaRPr lang="es-CO">
                        <a:solidFill>
                          <a:srgbClr val="000000"/>
                        </a:solidFill>
                      </a:endParaRPr>
                    </a:p>
                  </a:txBody>
                  <a:tcPr/>
                </a:tc>
                <a:tc>
                  <a:txBody>
                    <a:bodyPr/>
                    <a:lstStyle/>
                    <a:p>
                      <a:pPr marL="400050" lvl="0" indent="-400050">
                        <a:buSzPct val="100000"/>
                        <a:buAutoNum type="romanLcParenR"/>
                      </a:pPr>
                      <a:r>
                        <a:rPr lang="es-NI" sz="1800">
                          <a:solidFill>
                            <a:srgbClr val="000000"/>
                          </a:solidFill>
                          <a:latin typeface="Abadi" pitchFamily="34"/>
                          <a:ea typeface="Calibri" pitchFamily="34"/>
                          <a:cs typeface="Times New Roman" pitchFamily="18"/>
                        </a:rPr>
                        <a:t>El Sistema de Garantías de Protección Integral de la Niñez y Adolescencia de Panamá fue creado en 2022 (Ley N.º 285). Precisa del fortalecimiento de la operatividad territorial, con atención a la niñez migrante en movilidad; </a:t>
                      </a:r>
                    </a:p>
                    <a:p>
                      <a:pPr marL="400050" lvl="0" indent="-400050">
                        <a:buSzPct val="100000"/>
                        <a:buAutoNum type="romanLcParenR"/>
                      </a:pPr>
                      <a:r>
                        <a:rPr lang="es-NI" sz="1800">
                          <a:solidFill>
                            <a:srgbClr val="000000"/>
                          </a:solidFill>
                          <a:latin typeface="Abadi" pitchFamily="34"/>
                          <a:ea typeface="Calibri" pitchFamily="34"/>
                          <a:cs typeface="Times New Roman" pitchFamily="18"/>
                        </a:rPr>
                        <a:t>Los servidores públicos involucrados en la protección infantil debe conocer y aplicar el protocolo interinstitucional</a:t>
                      </a:r>
                      <a:endParaRPr lang="es-CO">
                        <a:solidFill>
                          <a:srgbClr val="000000"/>
                        </a:solidFill>
                      </a:endParaRPr>
                    </a:p>
                  </a:txBody>
                  <a:tcPr/>
                </a:tc>
                <a:extLst>
                  <a:ext uri="{0D108BD9-81ED-4DB2-BD59-A6C34878D82A}">
                    <a16:rowId xmlns:a16="http://schemas.microsoft.com/office/drawing/2014/main" val="3467679548"/>
                  </a:ext>
                </a:extLst>
              </a:tr>
            </a:tbl>
          </a:graphicData>
        </a:graphic>
      </p:graphicFrame>
      <p:pic>
        <p:nvPicPr>
          <p:cNvPr id="6" name="Imagen 10">
            <a:extLst>
              <a:ext uri="{FF2B5EF4-FFF2-40B4-BE49-F238E27FC236}">
                <a16:creationId xmlns:a16="http://schemas.microsoft.com/office/drawing/2014/main" id="{CC91649E-5EDA-8654-EFDD-70FE9A39827A}"/>
              </a:ext>
            </a:extLst>
          </p:cNvPr>
          <p:cNvPicPr>
            <a:picLocks noChangeAspect="1"/>
          </p:cNvPicPr>
          <p:nvPr/>
        </p:nvPicPr>
        <p:blipFill>
          <a:blip r:embed="rId4"/>
          <a:stretch>
            <a:fillRect/>
          </a:stretch>
        </p:blipFill>
        <p:spPr>
          <a:xfrm>
            <a:off x="3319710" y="1668469"/>
            <a:ext cx="821716" cy="828510"/>
          </a:xfrm>
          <a:prstGeom prst="rect">
            <a:avLst/>
          </a:prstGeom>
          <a:noFill/>
          <a:ln cap="flat">
            <a:noFill/>
          </a:ln>
        </p:spPr>
      </p:pic>
      <p:pic>
        <p:nvPicPr>
          <p:cNvPr id="7" name="Imagen 12">
            <a:extLst>
              <a:ext uri="{FF2B5EF4-FFF2-40B4-BE49-F238E27FC236}">
                <a16:creationId xmlns:a16="http://schemas.microsoft.com/office/drawing/2014/main" id="{8B60D90B-EB1D-0DF5-58DC-374DBA60C7BF}"/>
              </a:ext>
            </a:extLst>
          </p:cNvPr>
          <p:cNvPicPr>
            <a:picLocks noChangeAspect="1"/>
          </p:cNvPicPr>
          <p:nvPr/>
        </p:nvPicPr>
        <p:blipFill>
          <a:blip r:embed="rId5"/>
          <a:stretch>
            <a:fillRect/>
          </a:stretch>
        </p:blipFill>
        <p:spPr>
          <a:xfrm>
            <a:off x="6420295" y="1668469"/>
            <a:ext cx="909736" cy="828510"/>
          </a:xfrm>
          <a:prstGeom prst="rect">
            <a:avLst/>
          </a:prstGeom>
          <a:noFill/>
          <a:ln cap="flat">
            <a:noFill/>
          </a:ln>
        </p:spPr>
      </p:pic>
      <p:pic>
        <p:nvPicPr>
          <p:cNvPr id="8" name="Imagen 14">
            <a:extLst>
              <a:ext uri="{FF2B5EF4-FFF2-40B4-BE49-F238E27FC236}">
                <a16:creationId xmlns:a16="http://schemas.microsoft.com/office/drawing/2014/main" id="{59A27944-D3F9-3AB9-C645-617378A7F033}"/>
              </a:ext>
            </a:extLst>
          </p:cNvPr>
          <p:cNvPicPr>
            <a:picLocks noChangeAspect="1"/>
          </p:cNvPicPr>
          <p:nvPr/>
        </p:nvPicPr>
        <p:blipFill>
          <a:blip r:embed="rId6"/>
          <a:stretch>
            <a:fillRect/>
          </a:stretch>
        </p:blipFill>
        <p:spPr>
          <a:xfrm>
            <a:off x="9670904" y="1672638"/>
            <a:ext cx="1354326" cy="820171"/>
          </a:xfrm>
          <a:prstGeom prst="rect">
            <a:avLst/>
          </a:prstGeom>
          <a:noFill/>
          <a:ln cap="flat">
            <a:noFill/>
          </a:ln>
        </p:spPr>
      </p:pic>
      <p:pic>
        <p:nvPicPr>
          <p:cNvPr id="9" name="Imagen 15">
            <a:extLst>
              <a:ext uri="{FF2B5EF4-FFF2-40B4-BE49-F238E27FC236}">
                <a16:creationId xmlns:a16="http://schemas.microsoft.com/office/drawing/2014/main" id="{02AD4B13-55DE-3936-A378-EADFA49CB3A5}"/>
              </a:ext>
            </a:extLst>
          </p:cNvPr>
          <p:cNvPicPr>
            <a:picLocks noChangeAspect="1"/>
          </p:cNvPicPr>
          <p:nvPr/>
        </p:nvPicPr>
        <p:blipFill>
          <a:blip r:embed="rId7"/>
          <a:srcRect t="59888"/>
          <a:stretch>
            <a:fillRect/>
          </a:stretch>
        </p:blipFill>
        <p:spPr>
          <a:xfrm>
            <a:off x="10046110" y="6505901"/>
            <a:ext cx="2145886" cy="275856"/>
          </a:xfrm>
          <a:prstGeom prst="rect">
            <a:avLst/>
          </a:prstGeom>
          <a:noFill/>
          <a:ln cap="flat">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4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D19CDB-77B1-E781-0324-4EF30423D953}"/>
              </a:ext>
            </a:extLst>
          </p:cNvPr>
          <p:cNvSpPr txBox="1">
            <a:spLocks noGrp="1"/>
          </p:cNvSpPr>
          <p:nvPr>
            <p:ph type="title"/>
          </p:nvPr>
        </p:nvSpPr>
        <p:spPr>
          <a:xfrm>
            <a:off x="2420900" y="0"/>
            <a:ext cx="9687309" cy="1325559"/>
          </a:xfrm>
        </p:spPr>
        <p:txBody>
          <a:bodyPr/>
          <a:lstStyle/>
          <a:p>
            <a:pPr lvl="0"/>
            <a:r>
              <a:rPr lang="es-CO" b="1" dirty="0">
                <a:solidFill>
                  <a:srgbClr val="FFC000"/>
                </a:solidFill>
              </a:rPr>
              <a:t>Derechos y libertades civiles</a:t>
            </a:r>
          </a:p>
        </p:txBody>
      </p:sp>
      <p:sp>
        <p:nvSpPr>
          <p:cNvPr id="3" name="Marcador de contenido 2">
            <a:extLst>
              <a:ext uri="{FF2B5EF4-FFF2-40B4-BE49-F238E27FC236}">
                <a16:creationId xmlns:a16="http://schemas.microsoft.com/office/drawing/2014/main" id="{70736AD8-8C81-35FB-92B9-7903BD2DD975}"/>
              </a:ext>
            </a:extLst>
          </p:cNvPr>
          <p:cNvSpPr txBox="1">
            <a:spLocks noGrp="1"/>
          </p:cNvSpPr>
          <p:nvPr>
            <p:ph idx="1"/>
          </p:nvPr>
        </p:nvSpPr>
        <p:spPr>
          <a:xfrm>
            <a:off x="783732" y="1163537"/>
            <a:ext cx="9741779" cy="865022"/>
          </a:xfrm>
        </p:spPr>
        <p:txBody>
          <a:bodyPr>
            <a:noAutofit/>
          </a:bodyPr>
          <a:lstStyle/>
          <a:p>
            <a:pPr marL="0" lvl="0" indent="0" algn="just">
              <a:lnSpc>
                <a:spcPct val="100000"/>
              </a:lnSpc>
              <a:spcBef>
                <a:spcPts val="0"/>
              </a:spcBef>
              <a:buNone/>
            </a:pPr>
            <a:r>
              <a:rPr lang="es-CO" sz="2000">
                <a:latin typeface="Abadi" pitchFamily="34"/>
                <a:ea typeface="Calibri" pitchFamily="34"/>
                <a:cs typeface="Times New Roman" pitchFamily="18"/>
              </a:rPr>
              <a:t>La participación de las NNA es un derecho que enfrenta desafíos crecientes en la región, con agravantes en países como Nicaragua, El Salvador y Honduras. El Comité instó a</a:t>
            </a:r>
            <a:r>
              <a:rPr lang="es-CO" sz="1900">
                <a:latin typeface="Abadi" pitchFamily="34"/>
                <a:ea typeface="Calibri" pitchFamily="34"/>
                <a:cs typeface="Times New Roman" pitchFamily="18"/>
              </a:rPr>
              <a:t>:</a:t>
            </a:r>
          </a:p>
          <a:p>
            <a:pPr marL="0" lvl="0" indent="0" algn="just">
              <a:lnSpc>
                <a:spcPct val="100000"/>
              </a:lnSpc>
              <a:spcBef>
                <a:spcPts val="0"/>
              </a:spcBef>
              <a:buNone/>
            </a:pPr>
            <a:endParaRPr lang="es-CO" sz="800">
              <a:latin typeface="Calibri" pitchFamily="34"/>
              <a:ea typeface="Calibri" pitchFamily="34"/>
              <a:cs typeface="Times New Roman" pitchFamily="18"/>
            </a:endParaRPr>
          </a:p>
        </p:txBody>
      </p:sp>
      <p:pic>
        <p:nvPicPr>
          <p:cNvPr id="5" name="Imagen 5">
            <a:extLst>
              <a:ext uri="{FF2B5EF4-FFF2-40B4-BE49-F238E27FC236}">
                <a16:creationId xmlns:a16="http://schemas.microsoft.com/office/drawing/2014/main" id="{F0C2CB9F-5AC5-736C-DC30-51C3229A8542}"/>
              </a:ext>
            </a:extLst>
          </p:cNvPr>
          <p:cNvPicPr>
            <a:picLocks noChangeAspect="1"/>
          </p:cNvPicPr>
          <p:nvPr/>
        </p:nvPicPr>
        <p:blipFill>
          <a:blip r:embed="rId2"/>
          <a:stretch>
            <a:fillRect/>
          </a:stretch>
        </p:blipFill>
        <p:spPr>
          <a:xfrm>
            <a:off x="803189" y="71265"/>
            <a:ext cx="1317522" cy="1121237"/>
          </a:xfrm>
          <a:prstGeom prst="rect">
            <a:avLst/>
          </a:prstGeom>
          <a:noFill/>
          <a:ln cap="flat">
            <a:noFill/>
          </a:ln>
        </p:spPr>
      </p:pic>
      <p:graphicFrame>
        <p:nvGraphicFramePr>
          <p:cNvPr id="6" name="Tabla 9">
            <a:extLst>
              <a:ext uri="{FF2B5EF4-FFF2-40B4-BE49-F238E27FC236}">
                <a16:creationId xmlns:a16="http://schemas.microsoft.com/office/drawing/2014/main" id="{36983415-EDA6-AAF7-90F5-3BD87F6D3989}"/>
              </a:ext>
            </a:extLst>
          </p:cNvPr>
          <p:cNvGraphicFramePr>
            <a:graphicFrameLocks noGrp="1"/>
          </p:cNvGraphicFramePr>
          <p:nvPr/>
        </p:nvGraphicFramePr>
        <p:xfrm>
          <a:off x="252246" y="2121856"/>
          <a:ext cx="11719032" cy="4378028"/>
        </p:xfrm>
        <a:graphic>
          <a:graphicData uri="http://schemas.openxmlformats.org/drawingml/2006/table">
            <a:tbl>
              <a:tblPr firstRow="1" bandRow="1">
                <a:effectLst/>
                <a:tableStyleId>{5C22544A-7EE6-4342-B048-85BDC9FD1C3A}</a:tableStyleId>
              </a:tblPr>
              <a:tblGrid>
                <a:gridCol w="3906344">
                  <a:extLst>
                    <a:ext uri="{9D8B030D-6E8A-4147-A177-3AD203B41FA5}">
                      <a16:colId xmlns:a16="http://schemas.microsoft.com/office/drawing/2014/main" val="376605242"/>
                    </a:ext>
                  </a:extLst>
                </a:gridCol>
                <a:gridCol w="3906344">
                  <a:extLst>
                    <a:ext uri="{9D8B030D-6E8A-4147-A177-3AD203B41FA5}">
                      <a16:colId xmlns:a16="http://schemas.microsoft.com/office/drawing/2014/main" val="2914008823"/>
                    </a:ext>
                  </a:extLst>
                </a:gridCol>
                <a:gridCol w="3906344">
                  <a:extLst>
                    <a:ext uri="{9D8B030D-6E8A-4147-A177-3AD203B41FA5}">
                      <a16:colId xmlns:a16="http://schemas.microsoft.com/office/drawing/2014/main" val="2849448044"/>
                    </a:ext>
                  </a:extLst>
                </a:gridCol>
              </a:tblGrid>
              <a:tr h="865909">
                <a:tc>
                  <a:txBody>
                    <a:bodyPr/>
                    <a:lstStyle/>
                    <a:p>
                      <a:pPr lvl="0" algn="l"/>
                      <a:endParaRPr lang="es-NI" sz="1800" b="1" kern="1200">
                        <a:solidFill>
                          <a:srgbClr val="4472C4"/>
                        </a:solidFill>
                        <a:latin typeface="Abadi" pitchFamily="34"/>
                        <a:ea typeface="Calibri" pitchFamily="34"/>
                        <a:cs typeface="Times New Roman" pitchFamily="18"/>
                      </a:endParaRPr>
                    </a:p>
                    <a:p>
                      <a:pPr lvl="0" algn="l"/>
                      <a:r>
                        <a:rPr lang="es-NI" sz="1800" b="1" kern="1200">
                          <a:solidFill>
                            <a:srgbClr val="4472C4"/>
                          </a:solidFill>
                          <a:latin typeface="Abadi" pitchFamily="34"/>
                          <a:ea typeface="Calibri" pitchFamily="34"/>
                          <a:cs typeface="Times New Roman" pitchFamily="18"/>
                        </a:rPr>
                        <a:t>             Guatemala </a:t>
                      </a:r>
                    </a:p>
                    <a:p>
                      <a:pPr lvl="0" algn="ctr"/>
                      <a:endParaRPr lang="es-CO">
                        <a:solidFill>
                          <a:srgbClr val="4472C4"/>
                        </a:solidFill>
                      </a:endParaRPr>
                    </a:p>
                  </a:txBody>
                  <a:tcPr>
                    <a:solidFill>
                      <a:srgbClr val="FFFFFF"/>
                    </a:solidFill>
                  </a:tcPr>
                </a:tc>
                <a:tc>
                  <a:txBody>
                    <a:bodyPr/>
                    <a:lstStyle/>
                    <a:p>
                      <a:pPr lvl="0" algn="l"/>
                      <a:r>
                        <a:rPr lang="es-CO" sz="1800" b="1">
                          <a:solidFill>
                            <a:srgbClr val="4472C4"/>
                          </a:solidFill>
                          <a:latin typeface="Abadi" pitchFamily="34"/>
                          <a:ea typeface="Calibri" pitchFamily="34"/>
                          <a:cs typeface="Times New Roman" pitchFamily="18"/>
                        </a:rPr>
                        <a:t> </a:t>
                      </a:r>
                    </a:p>
                    <a:p>
                      <a:pPr lvl="0" algn="l"/>
                      <a:r>
                        <a:rPr lang="es-CO" sz="1800" b="1">
                          <a:solidFill>
                            <a:srgbClr val="4472C4"/>
                          </a:solidFill>
                          <a:latin typeface="Abadi" pitchFamily="34"/>
                          <a:ea typeface="Calibri" pitchFamily="34"/>
                          <a:cs typeface="Times New Roman" pitchFamily="18"/>
                        </a:rPr>
                        <a:t>            El Salvador  </a:t>
                      </a:r>
                      <a:endParaRPr lang="es-CO">
                        <a:solidFill>
                          <a:srgbClr val="4472C4"/>
                        </a:solidFill>
                      </a:endParaRPr>
                    </a:p>
                  </a:txBody>
                  <a:tcPr>
                    <a:solidFill>
                      <a:srgbClr val="FFFFFF"/>
                    </a:solidFill>
                  </a:tcPr>
                </a:tc>
                <a:tc>
                  <a:txBody>
                    <a:bodyPr/>
                    <a:lstStyle/>
                    <a:p>
                      <a:pPr lvl="0" algn="l"/>
                      <a:endParaRPr lang="es-NI" sz="1800" b="1">
                        <a:solidFill>
                          <a:srgbClr val="4472C4"/>
                        </a:solidFill>
                        <a:latin typeface="Abadi" pitchFamily="34"/>
                        <a:ea typeface="Calibri" pitchFamily="34"/>
                        <a:cs typeface="Times New Roman" pitchFamily="18"/>
                      </a:endParaRPr>
                    </a:p>
                    <a:p>
                      <a:pPr lvl="0" algn="l"/>
                      <a:r>
                        <a:rPr lang="es-NI" sz="1800" b="1">
                          <a:solidFill>
                            <a:srgbClr val="4472C4"/>
                          </a:solidFill>
                          <a:latin typeface="Abadi" pitchFamily="34"/>
                          <a:ea typeface="Calibri" pitchFamily="34"/>
                          <a:cs typeface="Times New Roman" pitchFamily="18"/>
                        </a:rPr>
                        <a:t>           Honduras </a:t>
                      </a:r>
                      <a:endParaRPr lang="es-CO">
                        <a:solidFill>
                          <a:srgbClr val="4472C4"/>
                        </a:solidFill>
                      </a:endParaRPr>
                    </a:p>
                  </a:txBody>
                  <a:tcPr>
                    <a:solidFill>
                      <a:srgbClr val="FFFFFF"/>
                    </a:solidFill>
                  </a:tcPr>
                </a:tc>
                <a:extLst>
                  <a:ext uri="{0D108BD9-81ED-4DB2-BD59-A6C34878D82A}">
                    <a16:rowId xmlns:a16="http://schemas.microsoft.com/office/drawing/2014/main" val="861583676"/>
                  </a:ext>
                </a:extLst>
              </a:tr>
              <a:tr h="3463628">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Fomentar la participación de las NNA en la divulgación y toma de decisiones;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Incentivar a los medios a promover el respeto por los derechos del niño;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Adoptar opiniones de los niños indígenas, afrodescendientes;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Garantizar la transparencia en la rendición de cuentas;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Restablecer la confianza y cooperación con la OSC.</a:t>
                      </a:r>
                    </a:p>
                  </a:txBody>
                  <a:tcPr/>
                </a:tc>
                <a:tc>
                  <a:txBody>
                    <a:bodyPr/>
                    <a:lstStyle/>
                    <a:p>
                      <a:pPr marL="400050" lvl="0" indent="-400050">
                        <a:buSzPct val="100000"/>
                        <a:buAutoNum type="romanLcParenR"/>
                      </a:pPr>
                      <a:r>
                        <a:rPr lang="es-CO" sz="1800">
                          <a:solidFill>
                            <a:srgbClr val="000000"/>
                          </a:solidFill>
                          <a:latin typeface="Abadi" pitchFamily="34"/>
                          <a:ea typeface="Calibri" pitchFamily="34"/>
                          <a:cs typeface="Times New Roman" pitchFamily="18"/>
                        </a:rPr>
                        <a:t>Proteger el derecho a la libertad de asociación y reunión pacífica de los niños; </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Asegurar la transparencia en el proceso presupuestario;</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Fomentar la participación activa de las OSC; </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Reforzar la participación de los niños sobre temas como la violencia y la migración.</a:t>
                      </a:r>
                      <a:endParaRPr lang="es-CO">
                        <a:solidFill>
                          <a:srgbClr val="000000"/>
                        </a:solidFill>
                      </a:endParaRPr>
                    </a:p>
                  </a:txBody>
                  <a:tcPr/>
                </a:tc>
                <a:tc>
                  <a:txBody>
                    <a:bodyPr/>
                    <a:lstStyle/>
                    <a:p>
                      <a:pPr marL="400050" lvl="0" indent="-400050">
                        <a:buSzPct val="100000"/>
                        <a:buAutoNum type="romanLcParenR"/>
                      </a:pPr>
                      <a:r>
                        <a:rPr lang="es-CO" sz="1800">
                          <a:solidFill>
                            <a:srgbClr val="000000"/>
                          </a:solidFill>
                          <a:latin typeface="Abadi" pitchFamily="34"/>
                          <a:ea typeface="Calibri" pitchFamily="34"/>
                          <a:cs typeface="Times New Roman" pitchFamily="18"/>
                        </a:rPr>
                        <a:t>Facilitar la participación de las comunidades y la sociedad civil;</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Fortalecer los programas de </a:t>
                      </a:r>
                      <a:r>
                        <a:rPr lang="es-CO" sz="1800" b="0">
                          <a:solidFill>
                            <a:srgbClr val="000000"/>
                          </a:solidFill>
                          <a:latin typeface="Abadi" pitchFamily="34"/>
                          <a:ea typeface="Calibri" pitchFamily="34"/>
                          <a:cs typeface="Times New Roman" pitchFamily="18"/>
                        </a:rPr>
                        <a:t>sensibilización sobre la Convención; </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Garantizar el respeto al derecho de asociación de los niños</a:t>
                      </a:r>
                      <a:endParaRPr lang="es-CO" sz="1800">
                        <a:solidFill>
                          <a:srgbClr val="000000"/>
                        </a:solidFill>
                        <a:latin typeface="Calibri" pitchFamily="34"/>
                        <a:ea typeface="Calibri" pitchFamily="34"/>
                        <a:cs typeface="Times New Roman" pitchFamily="18"/>
                      </a:endParaRPr>
                    </a:p>
                    <a:p>
                      <a:pPr marL="400050" lvl="0" indent="-400050">
                        <a:buSzPct val="100000"/>
                        <a:buAutoNum type="romanLcParenR"/>
                      </a:pPr>
                      <a:r>
                        <a:rPr lang="es-CO" sz="1800">
                          <a:solidFill>
                            <a:srgbClr val="000000"/>
                          </a:solidFill>
                          <a:latin typeface="Calibri" pitchFamily="34"/>
                          <a:ea typeface="Calibri" pitchFamily="34"/>
                          <a:cs typeface="Times New Roman" pitchFamily="18"/>
                        </a:rPr>
                        <a:t>R</a:t>
                      </a:r>
                      <a:r>
                        <a:rPr lang="es-CO" sz="1800">
                          <a:solidFill>
                            <a:srgbClr val="000000"/>
                          </a:solidFill>
                          <a:latin typeface="Abadi" pitchFamily="34"/>
                          <a:ea typeface="Calibri" pitchFamily="34"/>
                          <a:cs typeface="Times New Roman" pitchFamily="18"/>
                        </a:rPr>
                        <a:t>educir la estigmatización social de los NNA con las maras.</a:t>
                      </a:r>
                      <a:endParaRPr lang="es-CO">
                        <a:solidFill>
                          <a:srgbClr val="000000"/>
                        </a:solidFill>
                      </a:endParaRPr>
                    </a:p>
                  </a:txBody>
                  <a:tcPr/>
                </a:tc>
                <a:extLst>
                  <a:ext uri="{0D108BD9-81ED-4DB2-BD59-A6C34878D82A}">
                    <a16:rowId xmlns:a16="http://schemas.microsoft.com/office/drawing/2014/main" val="3345393202"/>
                  </a:ext>
                </a:extLst>
              </a:tr>
            </a:tbl>
          </a:graphicData>
        </a:graphic>
      </p:graphicFrame>
      <p:pic>
        <p:nvPicPr>
          <p:cNvPr id="7" name="Imagen 11">
            <a:extLst>
              <a:ext uri="{FF2B5EF4-FFF2-40B4-BE49-F238E27FC236}">
                <a16:creationId xmlns:a16="http://schemas.microsoft.com/office/drawing/2014/main" id="{6A5D5235-636E-C70D-959B-D9DC5A2D94A0}"/>
              </a:ext>
            </a:extLst>
          </p:cNvPr>
          <p:cNvPicPr>
            <a:picLocks noChangeAspect="1"/>
          </p:cNvPicPr>
          <p:nvPr/>
        </p:nvPicPr>
        <p:blipFill>
          <a:blip r:embed="rId3"/>
          <a:stretch>
            <a:fillRect/>
          </a:stretch>
        </p:blipFill>
        <p:spPr>
          <a:xfrm>
            <a:off x="2816909" y="2178146"/>
            <a:ext cx="895718" cy="799405"/>
          </a:xfrm>
          <a:prstGeom prst="rect">
            <a:avLst/>
          </a:prstGeom>
          <a:noFill/>
          <a:ln cap="flat">
            <a:noFill/>
          </a:ln>
        </p:spPr>
      </p:pic>
      <p:pic>
        <p:nvPicPr>
          <p:cNvPr id="8" name="Imagen 12">
            <a:extLst>
              <a:ext uri="{FF2B5EF4-FFF2-40B4-BE49-F238E27FC236}">
                <a16:creationId xmlns:a16="http://schemas.microsoft.com/office/drawing/2014/main" id="{DBC4FC04-B661-D3E9-5581-6AF87F47E938}"/>
              </a:ext>
            </a:extLst>
          </p:cNvPr>
          <p:cNvPicPr>
            <a:picLocks noChangeAspect="1"/>
          </p:cNvPicPr>
          <p:nvPr/>
        </p:nvPicPr>
        <p:blipFill>
          <a:blip r:embed="rId4"/>
          <a:stretch>
            <a:fillRect/>
          </a:stretch>
        </p:blipFill>
        <p:spPr>
          <a:xfrm>
            <a:off x="6325700" y="2178146"/>
            <a:ext cx="1091793" cy="799405"/>
          </a:xfrm>
          <a:prstGeom prst="rect">
            <a:avLst/>
          </a:prstGeom>
          <a:noFill/>
          <a:ln cap="flat">
            <a:noFill/>
          </a:ln>
        </p:spPr>
      </p:pic>
      <p:pic>
        <p:nvPicPr>
          <p:cNvPr id="9" name="Imagen 13">
            <a:extLst>
              <a:ext uri="{FF2B5EF4-FFF2-40B4-BE49-F238E27FC236}">
                <a16:creationId xmlns:a16="http://schemas.microsoft.com/office/drawing/2014/main" id="{D90D514D-84F1-18C8-3C52-31702E9323E9}"/>
              </a:ext>
            </a:extLst>
          </p:cNvPr>
          <p:cNvPicPr>
            <a:picLocks noChangeAspect="1"/>
          </p:cNvPicPr>
          <p:nvPr/>
        </p:nvPicPr>
        <p:blipFill>
          <a:blip r:embed="rId5"/>
          <a:stretch>
            <a:fillRect/>
          </a:stretch>
        </p:blipFill>
        <p:spPr>
          <a:xfrm>
            <a:off x="9770885" y="2178146"/>
            <a:ext cx="1258433" cy="825374"/>
          </a:xfrm>
          <a:prstGeom prst="rect">
            <a:avLst/>
          </a:prstGeom>
          <a:noFill/>
          <a:ln cap="flat">
            <a:noFill/>
          </a:ln>
        </p:spPr>
      </p:pic>
      <p:pic>
        <p:nvPicPr>
          <p:cNvPr id="10" name="Imagen 14">
            <a:extLst>
              <a:ext uri="{FF2B5EF4-FFF2-40B4-BE49-F238E27FC236}">
                <a16:creationId xmlns:a16="http://schemas.microsoft.com/office/drawing/2014/main" id="{8D03570A-DC78-88A1-D63B-5F443E24BF4A}"/>
              </a:ext>
            </a:extLst>
          </p:cNvPr>
          <p:cNvPicPr>
            <a:picLocks noChangeAspect="1"/>
          </p:cNvPicPr>
          <p:nvPr/>
        </p:nvPicPr>
        <p:blipFill>
          <a:blip r:embed="rId6"/>
          <a:srcRect t="59888"/>
          <a:stretch>
            <a:fillRect/>
          </a:stretch>
        </p:blipFill>
        <p:spPr>
          <a:xfrm>
            <a:off x="10046110" y="6505901"/>
            <a:ext cx="2145886" cy="275856"/>
          </a:xfrm>
          <a:prstGeom prst="rect">
            <a:avLst/>
          </a:prstGeom>
          <a:noFill/>
          <a:ln cap="flat">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4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6FEE0-A824-943E-F118-3433D93142D9}"/>
              </a:ext>
            </a:extLst>
          </p:cNvPr>
          <p:cNvSpPr txBox="1">
            <a:spLocks noGrp="1"/>
          </p:cNvSpPr>
          <p:nvPr>
            <p:ph type="title"/>
          </p:nvPr>
        </p:nvSpPr>
        <p:spPr>
          <a:xfrm>
            <a:off x="2729871" y="76243"/>
            <a:ext cx="9687309" cy="1325559"/>
          </a:xfrm>
        </p:spPr>
        <p:txBody>
          <a:bodyPr/>
          <a:lstStyle/>
          <a:p>
            <a:pPr lvl="0"/>
            <a:r>
              <a:rPr lang="es-CO" b="1" dirty="0">
                <a:solidFill>
                  <a:srgbClr val="FFC000"/>
                </a:solidFill>
              </a:rPr>
              <a:t>Derechos y libertades civiles</a:t>
            </a:r>
          </a:p>
        </p:txBody>
      </p:sp>
      <p:pic>
        <p:nvPicPr>
          <p:cNvPr id="4" name="Imagen 5">
            <a:extLst>
              <a:ext uri="{FF2B5EF4-FFF2-40B4-BE49-F238E27FC236}">
                <a16:creationId xmlns:a16="http://schemas.microsoft.com/office/drawing/2014/main" id="{AD55CFB5-D0C5-0388-DFE5-3177FAEA64BD}"/>
              </a:ext>
            </a:extLst>
          </p:cNvPr>
          <p:cNvPicPr>
            <a:picLocks noChangeAspect="1"/>
          </p:cNvPicPr>
          <p:nvPr/>
        </p:nvPicPr>
        <p:blipFill>
          <a:blip r:embed="rId2"/>
          <a:stretch>
            <a:fillRect/>
          </a:stretch>
        </p:blipFill>
        <p:spPr>
          <a:xfrm>
            <a:off x="818866" y="382137"/>
            <a:ext cx="1317522" cy="1121237"/>
          </a:xfrm>
          <a:prstGeom prst="rect">
            <a:avLst/>
          </a:prstGeom>
          <a:noFill/>
          <a:ln cap="flat">
            <a:noFill/>
          </a:ln>
        </p:spPr>
      </p:pic>
      <p:pic>
        <p:nvPicPr>
          <p:cNvPr id="5" name="Imagen 14">
            <a:extLst>
              <a:ext uri="{FF2B5EF4-FFF2-40B4-BE49-F238E27FC236}">
                <a16:creationId xmlns:a16="http://schemas.microsoft.com/office/drawing/2014/main" id="{F7AB7E7C-8D25-B6B9-7FCC-9546AC4DED9B}"/>
              </a:ext>
            </a:extLst>
          </p:cNvPr>
          <p:cNvPicPr>
            <a:picLocks noChangeAspect="1"/>
          </p:cNvPicPr>
          <p:nvPr/>
        </p:nvPicPr>
        <p:blipFill>
          <a:blip r:embed="rId3"/>
          <a:srcRect t="59888"/>
          <a:stretch>
            <a:fillRect/>
          </a:stretch>
        </p:blipFill>
        <p:spPr>
          <a:xfrm>
            <a:off x="10046110" y="6505901"/>
            <a:ext cx="2145886" cy="275856"/>
          </a:xfrm>
          <a:prstGeom prst="rect">
            <a:avLst/>
          </a:prstGeom>
          <a:noFill/>
          <a:ln cap="flat">
            <a:noFill/>
          </a:ln>
        </p:spPr>
      </p:pic>
      <p:graphicFrame>
        <p:nvGraphicFramePr>
          <p:cNvPr id="6" name="Tabla 9">
            <a:extLst>
              <a:ext uri="{FF2B5EF4-FFF2-40B4-BE49-F238E27FC236}">
                <a16:creationId xmlns:a16="http://schemas.microsoft.com/office/drawing/2014/main" id="{59B1C17F-5B40-4E79-AC56-07B3A1E624FF}"/>
              </a:ext>
            </a:extLst>
          </p:cNvPr>
          <p:cNvGraphicFramePr>
            <a:graphicFrameLocks noGrp="1"/>
          </p:cNvGraphicFramePr>
          <p:nvPr/>
        </p:nvGraphicFramePr>
        <p:xfrm>
          <a:off x="491224" y="1617564"/>
          <a:ext cx="11209563" cy="4297680"/>
        </p:xfrm>
        <a:graphic>
          <a:graphicData uri="http://schemas.openxmlformats.org/drawingml/2006/table">
            <a:tbl>
              <a:tblPr firstRow="1" bandRow="1">
                <a:effectLst/>
                <a:tableStyleId>{5C22544A-7EE6-4342-B048-85BDC9FD1C3A}</a:tableStyleId>
              </a:tblPr>
              <a:tblGrid>
                <a:gridCol w="3736521">
                  <a:extLst>
                    <a:ext uri="{9D8B030D-6E8A-4147-A177-3AD203B41FA5}">
                      <a16:colId xmlns:a16="http://schemas.microsoft.com/office/drawing/2014/main" val="4077308726"/>
                    </a:ext>
                  </a:extLst>
                </a:gridCol>
                <a:gridCol w="3736521">
                  <a:extLst>
                    <a:ext uri="{9D8B030D-6E8A-4147-A177-3AD203B41FA5}">
                      <a16:colId xmlns:a16="http://schemas.microsoft.com/office/drawing/2014/main" val="549312327"/>
                    </a:ext>
                  </a:extLst>
                </a:gridCol>
                <a:gridCol w="3736521">
                  <a:extLst>
                    <a:ext uri="{9D8B030D-6E8A-4147-A177-3AD203B41FA5}">
                      <a16:colId xmlns:a16="http://schemas.microsoft.com/office/drawing/2014/main" val="1659084176"/>
                    </a:ext>
                  </a:extLst>
                </a:gridCol>
              </a:tblGrid>
              <a:tr h="370844">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Nicaragua </a:t>
                      </a:r>
                    </a:p>
                    <a:p>
                      <a:pPr lvl="0"/>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Costa Rica  </a:t>
                      </a:r>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Panamá  </a:t>
                      </a:r>
                      <a:endParaRPr lang="es-CO">
                        <a:solidFill>
                          <a:srgbClr val="4472C4"/>
                        </a:solidFill>
                      </a:endParaRPr>
                    </a:p>
                  </a:txBody>
                  <a:tcPr>
                    <a:solidFill>
                      <a:srgbClr val="FFFFFF"/>
                    </a:solidFill>
                  </a:tcPr>
                </a:tc>
                <a:extLst>
                  <a:ext uri="{0D108BD9-81ED-4DB2-BD59-A6C34878D82A}">
                    <a16:rowId xmlns:a16="http://schemas.microsoft.com/office/drawing/2014/main" val="2567030206"/>
                  </a:ext>
                </a:extLst>
              </a:tr>
              <a:tr h="370844">
                <a:tc>
                  <a:txBody>
                    <a:bodyPr/>
                    <a:lstStyle/>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Incorporar principios de derechos humanos como no discriminación, transparencia, participación y rendición de cuentas; </a:t>
                      </a:r>
                    </a:p>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Apoyar programas de reunificación familiar y acogimiento alternativo; </a:t>
                      </a:r>
                    </a:p>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Fomentar la participación de niños indígenas y afrodescendientes en la toma de decisiones.</a:t>
                      </a:r>
                    </a:p>
                  </a:txBody>
                  <a:tcPr/>
                </a:tc>
                <a:tc>
                  <a:txBody>
                    <a:bodyPr/>
                    <a:lstStyle/>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Implementar estrategias integrales de concienciación mediante campañas públicas; </a:t>
                      </a:r>
                    </a:p>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Fortalecer la capacitación de funcionarios gubernamentales sobre los derechos del niño; </a:t>
                      </a:r>
                    </a:p>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Fomentar el diálogo público a través de mesas redondas y foros; </a:t>
                      </a:r>
                    </a:p>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Garantizar la participación activa de NNA en organismos como las Juntas de Protección.</a:t>
                      </a:r>
                    </a:p>
                  </a:txBody>
                  <a:tcPr/>
                </a:tc>
                <a:tc>
                  <a:txBody>
                    <a:bodyPr/>
                    <a:lstStyle/>
                    <a:p>
                      <a:pPr lvl="0" algn="just">
                        <a:lnSpc>
                          <a:spcPct val="100000"/>
                        </a:lnSpc>
                        <a:spcBef>
                          <a:spcPts val="0"/>
                        </a:spcBef>
                      </a:pPr>
                      <a:r>
                        <a:rPr lang="es-CO" sz="1800">
                          <a:solidFill>
                            <a:srgbClr val="000000"/>
                          </a:solidFill>
                          <a:latin typeface="Abadi" pitchFamily="34"/>
                          <a:ea typeface="Calibri" pitchFamily="34"/>
                          <a:cs typeface="Times New Roman" pitchFamily="18"/>
                        </a:rPr>
                        <a:t>Garantizar un mandato adecuado, con recursos humanos, técnicos y financieros, para que las NNA puedan participar en la formulación de políticas, especialmente los afro, indígenas, niñas embarazadas, con discapacidades, afectados por VIH/SIDA, LGBTQ+, refugiados y solicitantes de asilo.</a:t>
                      </a:r>
                      <a:endParaRPr lang="es-CO" sz="1800">
                        <a:solidFill>
                          <a:srgbClr val="000000"/>
                        </a:solidFill>
                        <a:latin typeface="Calibri" pitchFamily="34"/>
                        <a:ea typeface="Calibri" pitchFamily="34"/>
                        <a:cs typeface="Times New Roman" pitchFamily="18"/>
                      </a:endParaRPr>
                    </a:p>
                  </a:txBody>
                  <a:tcPr/>
                </a:tc>
                <a:extLst>
                  <a:ext uri="{0D108BD9-81ED-4DB2-BD59-A6C34878D82A}">
                    <a16:rowId xmlns:a16="http://schemas.microsoft.com/office/drawing/2014/main" val="3102281999"/>
                  </a:ext>
                </a:extLst>
              </a:tr>
            </a:tbl>
          </a:graphicData>
        </a:graphic>
      </p:graphicFrame>
      <p:pic>
        <p:nvPicPr>
          <p:cNvPr id="7" name="Imagen 20">
            <a:extLst>
              <a:ext uri="{FF2B5EF4-FFF2-40B4-BE49-F238E27FC236}">
                <a16:creationId xmlns:a16="http://schemas.microsoft.com/office/drawing/2014/main" id="{7B5C8D29-C935-B8F5-F101-1EA21E92F386}"/>
              </a:ext>
            </a:extLst>
          </p:cNvPr>
          <p:cNvPicPr>
            <a:picLocks noChangeAspect="1"/>
          </p:cNvPicPr>
          <p:nvPr/>
        </p:nvPicPr>
        <p:blipFill>
          <a:blip r:embed="rId4"/>
          <a:stretch>
            <a:fillRect/>
          </a:stretch>
        </p:blipFill>
        <p:spPr>
          <a:xfrm>
            <a:off x="3319710" y="1668469"/>
            <a:ext cx="821716" cy="828510"/>
          </a:xfrm>
          <a:prstGeom prst="rect">
            <a:avLst/>
          </a:prstGeom>
          <a:noFill/>
          <a:ln cap="flat">
            <a:noFill/>
          </a:ln>
        </p:spPr>
      </p:pic>
      <p:pic>
        <p:nvPicPr>
          <p:cNvPr id="8" name="Imagen 21">
            <a:extLst>
              <a:ext uri="{FF2B5EF4-FFF2-40B4-BE49-F238E27FC236}">
                <a16:creationId xmlns:a16="http://schemas.microsoft.com/office/drawing/2014/main" id="{FA6D491C-527C-C293-B0FB-F35A9E19F2CE}"/>
              </a:ext>
            </a:extLst>
          </p:cNvPr>
          <p:cNvPicPr>
            <a:picLocks noChangeAspect="1"/>
          </p:cNvPicPr>
          <p:nvPr/>
        </p:nvPicPr>
        <p:blipFill>
          <a:blip r:embed="rId5"/>
          <a:stretch>
            <a:fillRect/>
          </a:stretch>
        </p:blipFill>
        <p:spPr>
          <a:xfrm>
            <a:off x="6420295" y="1668469"/>
            <a:ext cx="909736" cy="828510"/>
          </a:xfrm>
          <a:prstGeom prst="rect">
            <a:avLst/>
          </a:prstGeom>
          <a:noFill/>
          <a:ln cap="flat">
            <a:noFill/>
          </a:ln>
        </p:spPr>
      </p:pic>
      <p:pic>
        <p:nvPicPr>
          <p:cNvPr id="9" name="Imagen 22">
            <a:extLst>
              <a:ext uri="{FF2B5EF4-FFF2-40B4-BE49-F238E27FC236}">
                <a16:creationId xmlns:a16="http://schemas.microsoft.com/office/drawing/2014/main" id="{8B749CBA-0E25-2F62-E7DF-5FF6CF609B12}"/>
              </a:ext>
            </a:extLst>
          </p:cNvPr>
          <p:cNvPicPr>
            <a:picLocks noChangeAspect="1"/>
          </p:cNvPicPr>
          <p:nvPr/>
        </p:nvPicPr>
        <p:blipFill>
          <a:blip r:embed="rId6"/>
          <a:stretch>
            <a:fillRect/>
          </a:stretch>
        </p:blipFill>
        <p:spPr>
          <a:xfrm>
            <a:off x="9670904" y="1672638"/>
            <a:ext cx="1354326" cy="820171"/>
          </a:xfrm>
          <a:prstGeom prst="rect">
            <a:avLst/>
          </a:prstGeom>
          <a:noFill/>
          <a:ln cap="flat">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48">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DBECAB4F-9F63-115E-197C-53172A97B20E}"/>
              </a:ext>
            </a:extLst>
          </p:cNvPr>
          <p:cNvSpPr txBox="1"/>
          <p:nvPr/>
        </p:nvSpPr>
        <p:spPr>
          <a:xfrm>
            <a:off x="1548499" y="365129"/>
            <a:ext cx="9480819" cy="1325559"/>
          </a:xfrm>
          <a:prstGeom prst="rect">
            <a:avLst/>
          </a:prstGeom>
          <a:noFill/>
          <a:ln cap="flat">
            <a:noFill/>
          </a:ln>
        </p:spPr>
        <p:txBody>
          <a:bodyPr vert="horz" wrap="square" lIns="91440" tIns="45720" rIns="91440" bIns="45720" anchor="ctr" anchorCtr="0"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000" b="1" i="0" u="none" strike="noStrike" kern="1200" cap="none" spc="0" baseline="0" dirty="0">
                <a:solidFill>
                  <a:srgbClr val="FFC000"/>
                </a:solidFill>
                <a:uFillTx/>
                <a:latin typeface="Calibri"/>
              </a:rPr>
              <a:t>Educación, esparcimiento y actividades culturales</a:t>
            </a:r>
          </a:p>
        </p:txBody>
      </p:sp>
      <p:sp>
        <p:nvSpPr>
          <p:cNvPr id="4" name="CuadroTexto 8">
            <a:extLst>
              <a:ext uri="{FF2B5EF4-FFF2-40B4-BE49-F238E27FC236}">
                <a16:creationId xmlns:a16="http://schemas.microsoft.com/office/drawing/2014/main" id="{C7AF0B03-DA29-5241-D3FA-8E3D23E9E8CB}"/>
              </a:ext>
            </a:extLst>
          </p:cNvPr>
          <p:cNvSpPr txBox="1"/>
          <p:nvPr/>
        </p:nvSpPr>
        <p:spPr>
          <a:xfrm>
            <a:off x="505068" y="1494157"/>
            <a:ext cx="10524250" cy="70788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2000" b="1" i="0" u="none" strike="noStrike" kern="1200" cap="none" spc="0" baseline="0" dirty="0">
                <a:solidFill>
                  <a:srgbClr val="000000"/>
                </a:solidFill>
                <a:uFillTx/>
                <a:latin typeface="Abadi" pitchFamily="34"/>
                <a:ea typeface="Calibri" pitchFamily="34"/>
                <a:cs typeface="Times New Roman" pitchFamily="18"/>
              </a:rPr>
              <a:t>Recomendaciones del Comité: </a:t>
            </a:r>
            <a:r>
              <a:rPr lang="es-CO" sz="2000" b="1" i="1" u="none" strike="noStrike" kern="1200" cap="none" spc="0" baseline="0" dirty="0">
                <a:solidFill>
                  <a:srgbClr val="000000"/>
                </a:solidFill>
                <a:uFillTx/>
                <a:latin typeface="Abadi" pitchFamily="34"/>
                <a:ea typeface="Calibri" pitchFamily="34"/>
                <a:cs typeface="Times New Roman" pitchFamily="18"/>
              </a:rPr>
              <a:t>mejorar la inversión, calidad, incluirla educación sexual y reproductiva, con mejor acceso y pertenencia a NNA rurales, indígenas, afros con discapacidad.</a:t>
            </a:r>
          </a:p>
        </p:txBody>
      </p:sp>
      <p:pic>
        <p:nvPicPr>
          <p:cNvPr id="5" name="Imagen 1">
            <a:extLst>
              <a:ext uri="{FF2B5EF4-FFF2-40B4-BE49-F238E27FC236}">
                <a16:creationId xmlns:a16="http://schemas.microsoft.com/office/drawing/2014/main" id="{47CA9ED7-5E61-3C92-0CAB-26B95F0F46B2}"/>
              </a:ext>
            </a:extLst>
          </p:cNvPr>
          <p:cNvPicPr>
            <a:picLocks noChangeAspect="1"/>
          </p:cNvPicPr>
          <p:nvPr/>
        </p:nvPicPr>
        <p:blipFill>
          <a:blip r:embed="rId2"/>
          <a:stretch>
            <a:fillRect/>
          </a:stretch>
        </p:blipFill>
        <p:spPr>
          <a:xfrm>
            <a:off x="0" y="0"/>
            <a:ext cx="1317522" cy="1121237"/>
          </a:xfrm>
          <a:prstGeom prst="rect">
            <a:avLst/>
          </a:prstGeom>
          <a:noFill/>
          <a:ln cap="flat">
            <a:noFill/>
          </a:ln>
        </p:spPr>
      </p:pic>
      <p:graphicFrame>
        <p:nvGraphicFramePr>
          <p:cNvPr id="6" name="Tabla 9">
            <a:extLst>
              <a:ext uri="{FF2B5EF4-FFF2-40B4-BE49-F238E27FC236}">
                <a16:creationId xmlns:a16="http://schemas.microsoft.com/office/drawing/2014/main" id="{CEE4443A-4A6C-6E31-8756-140782F3C585}"/>
              </a:ext>
            </a:extLst>
          </p:cNvPr>
          <p:cNvGraphicFramePr>
            <a:graphicFrameLocks noGrp="1"/>
          </p:cNvGraphicFramePr>
          <p:nvPr/>
        </p:nvGraphicFramePr>
        <p:xfrm>
          <a:off x="252246" y="2121856"/>
          <a:ext cx="11719032" cy="4378028"/>
        </p:xfrm>
        <a:graphic>
          <a:graphicData uri="http://schemas.openxmlformats.org/drawingml/2006/table">
            <a:tbl>
              <a:tblPr firstRow="1" bandRow="1">
                <a:effectLst/>
                <a:tableStyleId>{5C22544A-7EE6-4342-B048-85BDC9FD1C3A}</a:tableStyleId>
              </a:tblPr>
              <a:tblGrid>
                <a:gridCol w="3906344">
                  <a:extLst>
                    <a:ext uri="{9D8B030D-6E8A-4147-A177-3AD203B41FA5}">
                      <a16:colId xmlns:a16="http://schemas.microsoft.com/office/drawing/2014/main" val="3117689341"/>
                    </a:ext>
                  </a:extLst>
                </a:gridCol>
                <a:gridCol w="3906344">
                  <a:extLst>
                    <a:ext uri="{9D8B030D-6E8A-4147-A177-3AD203B41FA5}">
                      <a16:colId xmlns:a16="http://schemas.microsoft.com/office/drawing/2014/main" val="1199451823"/>
                    </a:ext>
                  </a:extLst>
                </a:gridCol>
                <a:gridCol w="3906344">
                  <a:extLst>
                    <a:ext uri="{9D8B030D-6E8A-4147-A177-3AD203B41FA5}">
                      <a16:colId xmlns:a16="http://schemas.microsoft.com/office/drawing/2014/main" val="1512972549"/>
                    </a:ext>
                  </a:extLst>
                </a:gridCol>
              </a:tblGrid>
              <a:tr h="865909">
                <a:tc>
                  <a:txBody>
                    <a:bodyPr/>
                    <a:lstStyle/>
                    <a:p>
                      <a:pPr lvl="0" algn="l"/>
                      <a:endParaRPr lang="es-NI" sz="1800" b="1" kern="1200">
                        <a:solidFill>
                          <a:srgbClr val="4472C4"/>
                        </a:solidFill>
                        <a:latin typeface="Abadi" pitchFamily="34"/>
                        <a:ea typeface="Calibri" pitchFamily="34"/>
                        <a:cs typeface="Times New Roman" pitchFamily="18"/>
                      </a:endParaRPr>
                    </a:p>
                    <a:p>
                      <a:pPr lvl="0" algn="l"/>
                      <a:r>
                        <a:rPr lang="es-NI" sz="1800" b="1" kern="1200">
                          <a:solidFill>
                            <a:srgbClr val="4472C4"/>
                          </a:solidFill>
                          <a:latin typeface="Abadi" pitchFamily="34"/>
                          <a:ea typeface="Calibri" pitchFamily="34"/>
                          <a:cs typeface="Times New Roman" pitchFamily="18"/>
                        </a:rPr>
                        <a:t>             Guatemala </a:t>
                      </a:r>
                    </a:p>
                    <a:p>
                      <a:pPr lvl="0" algn="ctr"/>
                      <a:endParaRPr lang="es-CO">
                        <a:solidFill>
                          <a:srgbClr val="4472C4"/>
                        </a:solidFill>
                      </a:endParaRPr>
                    </a:p>
                  </a:txBody>
                  <a:tcPr>
                    <a:solidFill>
                      <a:srgbClr val="FFFFFF"/>
                    </a:solidFill>
                  </a:tcPr>
                </a:tc>
                <a:tc>
                  <a:txBody>
                    <a:bodyPr/>
                    <a:lstStyle/>
                    <a:p>
                      <a:pPr lvl="0" algn="l"/>
                      <a:r>
                        <a:rPr lang="es-CO" sz="1800" b="1">
                          <a:solidFill>
                            <a:srgbClr val="4472C4"/>
                          </a:solidFill>
                          <a:latin typeface="Abadi" pitchFamily="34"/>
                          <a:ea typeface="Calibri" pitchFamily="34"/>
                          <a:cs typeface="Times New Roman" pitchFamily="18"/>
                        </a:rPr>
                        <a:t> </a:t>
                      </a:r>
                    </a:p>
                    <a:p>
                      <a:pPr lvl="0" algn="l"/>
                      <a:r>
                        <a:rPr lang="es-CO" sz="1800" b="1">
                          <a:solidFill>
                            <a:srgbClr val="4472C4"/>
                          </a:solidFill>
                          <a:latin typeface="Abadi" pitchFamily="34"/>
                          <a:ea typeface="Calibri" pitchFamily="34"/>
                          <a:cs typeface="Times New Roman" pitchFamily="18"/>
                        </a:rPr>
                        <a:t>            El Salvador  </a:t>
                      </a:r>
                      <a:endParaRPr lang="es-CO">
                        <a:solidFill>
                          <a:srgbClr val="4472C4"/>
                        </a:solidFill>
                      </a:endParaRPr>
                    </a:p>
                  </a:txBody>
                  <a:tcPr>
                    <a:solidFill>
                      <a:srgbClr val="FFFFFF"/>
                    </a:solidFill>
                  </a:tcPr>
                </a:tc>
                <a:tc>
                  <a:txBody>
                    <a:bodyPr/>
                    <a:lstStyle/>
                    <a:p>
                      <a:pPr lvl="0" algn="l"/>
                      <a:endParaRPr lang="es-NI" sz="1800" b="1">
                        <a:solidFill>
                          <a:srgbClr val="4472C4"/>
                        </a:solidFill>
                        <a:latin typeface="Abadi" pitchFamily="34"/>
                        <a:ea typeface="Calibri" pitchFamily="34"/>
                        <a:cs typeface="Times New Roman" pitchFamily="18"/>
                      </a:endParaRPr>
                    </a:p>
                    <a:p>
                      <a:pPr lvl="0" algn="l"/>
                      <a:r>
                        <a:rPr lang="es-NI" sz="1800" b="1">
                          <a:solidFill>
                            <a:srgbClr val="4472C4"/>
                          </a:solidFill>
                          <a:latin typeface="Abadi" pitchFamily="34"/>
                          <a:ea typeface="Calibri" pitchFamily="34"/>
                          <a:cs typeface="Times New Roman" pitchFamily="18"/>
                        </a:rPr>
                        <a:t>           Honduras </a:t>
                      </a:r>
                      <a:endParaRPr lang="es-CO">
                        <a:solidFill>
                          <a:srgbClr val="4472C4"/>
                        </a:solidFill>
                      </a:endParaRPr>
                    </a:p>
                  </a:txBody>
                  <a:tcPr>
                    <a:solidFill>
                      <a:srgbClr val="FFFFFF"/>
                    </a:solidFill>
                  </a:tcPr>
                </a:tc>
                <a:extLst>
                  <a:ext uri="{0D108BD9-81ED-4DB2-BD59-A6C34878D82A}">
                    <a16:rowId xmlns:a16="http://schemas.microsoft.com/office/drawing/2014/main" val="4153767643"/>
                  </a:ext>
                </a:extLst>
              </a:tr>
              <a:tr h="3463628">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Aumentar el presupuesto nacional hasta el 7 % del PIB;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Velar por que las NNA  terminen la enseñanza primaria y secundaria;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Mejorar la calidad de la educación, reformando sus planes de estudios, y disponibilidad de docentes cualificados; </a:t>
                      </a:r>
                    </a:p>
                    <a:p>
                      <a:pPr marL="400050" marR="0" lvl="0" indent="-400050" algn="l"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Velar por que todos los niños con discapacidad tengan acceso a la educación inclusiva.</a:t>
                      </a:r>
                    </a:p>
                  </a:txBody>
                  <a:tcPr/>
                </a:tc>
                <a:tc>
                  <a:txBody>
                    <a:bodyPr/>
                    <a:lstStyle/>
                    <a:p>
                      <a:pPr marL="400050" lvl="0" indent="-400050">
                        <a:buSzPct val="100000"/>
                        <a:buAutoNum type="romanLcParenR"/>
                      </a:pPr>
                      <a:r>
                        <a:rPr lang="es-CO" sz="1800">
                          <a:solidFill>
                            <a:srgbClr val="000000"/>
                          </a:solidFill>
                          <a:latin typeface="Abadi" pitchFamily="34"/>
                          <a:ea typeface="Calibri" pitchFamily="34"/>
                          <a:cs typeface="Times New Roman" pitchFamily="18"/>
                        </a:rPr>
                        <a:t>Asignar los recursos humanos, técnicos y financieros necesarios para la aplicación efectiva del Plan Nacional de Educación; </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Redoblar esfuerzos para eliminar la discriminación en el acceso a la educación y a los servicios de salud sexual y reproductiva;</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Invertir en medidas educativas para que los niños en migración o desplazamiento interno continúen sus estudios. </a:t>
                      </a:r>
                      <a:endParaRPr lang="es-CO">
                        <a:solidFill>
                          <a:srgbClr val="000000"/>
                        </a:solidFill>
                      </a:endParaRPr>
                    </a:p>
                  </a:txBody>
                  <a:tcPr/>
                </a:tc>
                <a:tc>
                  <a:txBody>
                    <a:bodyPr/>
                    <a:lstStyle/>
                    <a:p>
                      <a:pPr marL="400050" lvl="0" indent="-400050">
                        <a:buSzPct val="100000"/>
                        <a:buAutoNum type="romanLcParenR"/>
                      </a:pPr>
                      <a:r>
                        <a:rPr lang="es-CO" sz="1800">
                          <a:solidFill>
                            <a:srgbClr val="000000"/>
                          </a:solidFill>
                          <a:latin typeface="Abadi" pitchFamily="34"/>
                          <a:ea typeface="Calibri" pitchFamily="34"/>
                          <a:cs typeface="Times New Roman" pitchFamily="18"/>
                        </a:rPr>
                        <a:t>Integrar la enseñanza de los derechos humanos y del niño en los planes de estudios para estudiantes; </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Garantizar que efectivamente se matricule a todos los niños con discapacidad; </a:t>
                      </a:r>
                    </a:p>
                    <a:p>
                      <a:pPr marL="400050" lvl="0" indent="-400050">
                        <a:buSzPct val="100000"/>
                        <a:buAutoNum type="romanLcParenR"/>
                      </a:pPr>
                      <a:r>
                        <a:rPr lang="es-CO" sz="1800">
                          <a:solidFill>
                            <a:srgbClr val="000000"/>
                          </a:solidFill>
                          <a:latin typeface="Abadi" pitchFamily="34"/>
                          <a:ea typeface="Calibri" pitchFamily="34"/>
                          <a:cs typeface="Times New Roman" pitchFamily="18"/>
                        </a:rPr>
                        <a:t>Que la </a:t>
                      </a:r>
                      <a:r>
                        <a:rPr lang="es-CO" sz="1800">
                          <a:solidFill>
                            <a:srgbClr val="000000"/>
                          </a:solidFill>
                          <a:latin typeface="Abadi" pitchFamily="34"/>
                          <a:cs typeface="Times New Roman" pitchFamily="18"/>
                        </a:rPr>
                        <a:t>educación en salud sexual y reproductiva sea parte del plan de estudios obligatorio.</a:t>
                      </a:r>
                      <a:endParaRPr lang="es-CO">
                        <a:solidFill>
                          <a:srgbClr val="000000"/>
                        </a:solidFill>
                      </a:endParaRPr>
                    </a:p>
                  </a:txBody>
                  <a:tcPr/>
                </a:tc>
                <a:extLst>
                  <a:ext uri="{0D108BD9-81ED-4DB2-BD59-A6C34878D82A}">
                    <a16:rowId xmlns:a16="http://schemas.microsoft.com/office/drawing/2014/main" val="1606192022"/>
                  </a:ext>
                </a:extLst>
              </a:tr>
            </a:tbl>
          </a:graphicData>
        </a:graphic>
      </p:graphicFrame>
      <p:pic>
        <p:nvPicPr>
          <p:cNvPr id="7" name="Imagen 9">
            <a:extLst>
              <a:ext uri="{FF2B5EF4-FFF2-40B4-BE49-F238E27FC236}">
                <a16:creationId xmlns:a16="http://schemas.microsoft.com/office/drawing/2014/main" id="{ACEDAF0D-C86D-4F4D-FD7E-2CDDAADC85B3}"/>
              </a:ext>
            </a:extLst>
          </p:cNvPr>
          <p:cNvPicPr>
            <a:picLocks noChangeAspect="1"/>
          </p:cNvPicPr>
          <p:nvPr/>
        </p:nvPicPr>
        <p:blipFill>
          <a:blip r:embed="rId3"/>
          <a:stretch>
            <a:fillRect/>
          </a:stretch>
        </p:blipFill>
        <p:spPr>
          <a:xfrm>
            <a:off x="2816909" y="2178146"/>
            <a:ext cx="895718" cy="799405"/>
          </a:xfrm>
          <a:prstGeom prst="rect">
            <a:avLst/>
          </a:prstGeom>
          <a:noFill/>
          <a:ln cap="flat">
            <a:noFill/>
          </a:ln>
        </p:spPr>
      </p:pic>
      <p:pic>
        <p:nvPicPr>
          <p:cNvPr id="8" name="Imagen 10">
            <a:extLst>
              <a:ext uri="{FF2B5EF4-FFF2-40B4-BE49-F238E27FC236}">
                <a16:creationId xmlns:a16="http://schemas.microsoft.com/office/drawing/2014/main" id="{1B45DB66-CB61-CCE4-E2A8-FE47FF7F2AE0}"/>
              </a:ext>
            </a:extLst>
          </p:cNvPr>
          <p:cNvPicPr>
            <a:picLocks noChangeAspect="1"/>
          </p:cNvPicPr>
          <p:nvPr/>
        </p:nvPicPr>
        <p:blipFill>
          <a:blip r:embed="rId4"/>
          <a:stretch>
            <a:fillRect/>
          </a:stretch>
        </p:blipFill>
        <p:spPr>
          <a:xfrm>
            <a:off x="6325700" y="2178146"/>
            <a:ext cx="1091793" cy="799405"/>
          </a:xfrm>
          <a:prstGeom prst="rect">
            <a:avLst/>
          </a:prstGeom>
          <a:noFill/>
          <a:ln cap="flat">
            <a:noFill/>
          </a:ln>
        </p:spPr>
      </p:pic>
      <p:pic>
        <p:nvPicPr>
          <p:cNvPr id="9" name="Imagen 11">
            <a:extLst>
              <a:ext uri="{FF2B5EF4-FFF2-40B4-BE49-F238E27FC236}">
                <a16:creationId xmlns:a16="http://schemas.microsoft.com/office/drawing/2014/main" id="{83C91C41-62EA-609E-BD73-BA4BE20E320F}"/>
              </a:ext>
            </a:extLst>
          </p:cNvPr>
          <p:cNvPicPr>
            <a:picLocks noChangeAspect="1"/>
          </p:cNvPicPr>
          <p:nvPr/>
        </p:nvPicPr>
        <p:blipFill>
          <a:blip r:embed="rId5"/>
          <a:stretch>
            <a:fillRect/>
          </a:stretch>
        </p:blipFill>
        <p:spPr>
          <a:xfrm>
            <a:off x="9770885" y="2178146"/>
            <a:ext cx="1258433" cy="825374"/>
          </a:xfrm>
          <a:prstGeom prst="rect">
            <a:avLst/>
          </a:prstGeom>
          <a:noFill/>
          <a:ln cap="flat">
            <a:noFill/>
          </a:ln>
        </p:spPr>
      </p:pic>
      <p:pic>
        <p:nvPicPr>
          <p:cNvPr id="10" name="Imagen 12">
            <a:extLst>
              <a:ext uri="{FF2B5EF4-FFF2-40B4-BE49-F238E27FC236}">
                <a16:creationId xmlns:a16="http://schemas.microsoft.com/office/drawing/2014/main" id="{44E8F16F-E76F-0921-207B-650647AF4909}"/>
              </a:ext>
            </a:extLst>
          </p:cNvPr>
          <p:cNvPicPr>
            <a:picLocks noChangeAspect="1"/>
          </p:cNvPicPr>
          <p:nvPr/>
        </p:nvPicPr>
        <p:blipFill>
          <a:blip r:embed="rId6"/>
          <a:srcRect t="59888"/>
          <a:stretch>
            <a:fillRect/>
          </a:stretch>
        </p:blipFill>
        <p:spPr>
          <a:xfrm>
            <a:off x="10046110" y="6505901"/>
            <a:ext cx="2145886" cy="275856"/>
          </a:xfrm>
          <a:prstGeom prst="rect">
            <a:avLst/>
          </a:prstGeom>
          <a:noFill/>
          <a:ln cap="flat">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FDB650DE-B0B9-B78A-F626-4022BBD1D02E}"/>
              </a:ext>
            </a:extLst>
          </p:cNvPr>
          <p:cNvSpPr txBox="1"/>
          <p:nvPr/>
        </p:nvSpPr>
        <p:spPr>
          <a:xfrm>
            <a:off x="2041875" y="292005"/>
            <a:ext cx="8305185" cy="1325559"/>
          </a:xfrm>
          <a:prstGeom prst="rect">
            <a:avLst/>
          </a:prstGeom>
          <a:noFill/>
          <a:ln cap="flat">
            <a:noFill/>
          </a:ln>
        </p:spPr>
        <p:txBody>
          <a:bodyPr vert="horz" wrap="square" lIns="91440" tIns="45720" rIns="91440" bIns="45720" anchor="ctr" anchorCtr="0"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400" b="1" i="0" u="none" strike="noStrike" kern="1200" cap="none" spc="0" baseline="0" dirty="0">
                <a:solidFill>
                  <a:srgbClr val="FFC000"/>
                </a:solidFill>
                <a:uFillTx/>
                <a:latin typeface="Calibri"/>
              </a:rPr>
              <a:t>Educación, esparcimiento y actividades culturales</a:t>
            </a:r>
          </a:p>
        </p:txBody>
      </p:sp>
      <p:pic>
        <p:nvPicPr>
          <p:cNvPr id="4" name="Imagen 1">
            <a:extLst>
              <a:ext uri="{FF2B5EF4-FFF2-40B4-BE49-F238E27FC236}">
                <a16:creationId xmlns:a16="http://schemas.microsoft.com/office/drawing/2014/main" id="{689EDC5B-B009-2649-8AB2-D7CC80C42B6E}"/>
              </a:ext>
            </a:extLst>
          </p:cNvPr>
          <p:cNvPicPr>
            <a:picLocks noChangeAspect="1"/>
          </p:cNvPicPr>
          <p:nvPr/>
        </p:nvPicPr>
        <p:blipFill>
          <a:blip r:embed="rId2"/>
          <a:stretch>
            <a:fillRect/>
          </a:stretch>
        </p:blipFill>
        <p:spPr>
          <a:xfrm>
            <a:off x="724353" y="454310"/>
            <a:ext cx="1317522" cy="1121237"/>
          </a:xfrm>
          <a:prstGeom prst="rect">
            <a:avLst/>
          </a:prstGeom>
          <a:noFill/>
          <a:ln cap="flat">
            <a:noFill/>
          </a:ln>
        </p:spPr>
      </p:pic>
      <p:pic>
        <p:nvPicPr>
          <p:cNvPr id="5" name="Imagen 7">
            <a:extLst>
              <a:ext uri="{FF2B5EF4-FFF2-40B4-BE49-F238E27FC236}">
                <a16:creationId xmlns:a16="http://schemas.microsoft.com/office/drawing/2014/main" id="{CB0B383B-1C34-3810-9006-F78C585F7F4C}"/>
              </a:ext>
            </a:extLst>
          </p:cNvPr>
          <p:cNvPicPr>
            <a:picLocks noChangeAspect="1"/>
          </p:cNvPicPr>
          <p:nvPr/>
        </p:nvPicPr>
        <p:blipFill>
          <a:blip r:embed="rId3"/>
          <a:srcRect t="59888"/>
          <a:stretch>
            <a:fillRect/>
          </a:stretch>
        </p:blipFill>
        <p:spPr>
          <a:xfrm>
            <a:off x="10046110" y="6505901"/>
            <a:ext cx="2145886" cy="275856"/>
          </a:xfrm>
          <a:prstGeom prst="rect">
            <a:avLst/>
          </a:prstGeom>
          <a:noFill/>
          <a:ln cap="flat">
            <a:noFill/>
          </a:ln>
        </p:spPr>
      </p:pic>
      <p:graphicFrame>
        <p:nvGraphicFramePr>
          <p:cNvPr id="6" name="Tabla 9">
            <a:extLst>
              <a:ext uri="{FF2B5EF4-FFF2-40B4-BE49-F238E27FC236}">
                <a16:creationId xmlns:a16="http://schemas.microsoft.com/office/drawing/2014/main" id="{D3A6098B-7493-4DFC-0B2A-9AF4F332E2BD}"/>
              </a:ext>
            </a:extLst>
          </p:cNvPr>
          <p:cNvGraphicFramePr>
            <a:graphicFrameLocks noGrp="1"/>
          </p:cNvGraphicFramePr>
          <p:nvPr/>
        </p:nvGraphicFramePr>
        <p:xfrm>
          <a:off x="491224" y="1617564"/>
          <a:ext cx="11406489" cy="4846320"/>
        </p:xfrm>
        <a:graphic>
          <a:graphicData uri="http://schemas.openxmlformats.org/drawingml/2006/table">
            <a:tbl>
              <a:tblPr firstRow="1" bandRow="1">
                <a:effectLst/>
                <a:tableStyleId>{5C22544A-7EE6-4342-B048-85BDC9FD1C3A}</a:tableStyleId>
              </a:tblPr>
              <a:tblGrid>
                <a:gridCol w="3802166">
                  <a:extLst>
                    <a:ext uri="{9D8B030D-6E8A-4147-A177-3AD203B41FA5}">
                      <a16:colId xmlns:a16="http://schemas.microsoft.com/office/drawing/2014/main" val="2897250332"/>
                    </a:ext>
                  </a:extLst>
                </a:gridCol>
                <a:gridCol w="4093869">
                  <a:extLst>
                    <a:ext uri="{9D8B030D-6E8A-4147-A177-3AD203B41FA5}">
                      <a16:colId xmlns:a16="http://schemas.microsoft.com/office/drawing/2014/main" val="3172936389"/>
                    </a:ext>
                  </a:extLst>
                </a:gridCol>
                <a:gridCol w="3510454">
                  <a:extLst>
                    <a:ext uri="{9D8B030D-6E8A-4147-A177-3AD203B41FA5}">
                      <a16:colId xmlns:a16="http://schemas.microsoft.com/office/drawing/2014/main" val="1055547164"/>
                    </a:ext>
                  </a:extLst>
                </a:gridCol>
              </a:tblGrid>
              <a:tr h="370844">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Nicaragua </a:t>
                      </a:r>
                    </a:p>
                    <a:p>
                      <a:pPr lvl="0"/>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Costa Rica  </a:t>
                      </a:r>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Panamá  </a:t>
                      </a:r>
                      <a:endParaRPr lang="es-CO">
                        <a:solidFill>
                          <a:srgbClr val="4472C4"/>
                        </a:solidFill>
                      </a:endParaRPr>
                    </a:p>
                  </a:txBody>
                  <a:tcPr>
                    <a:solidFill>
                      <a:srgbClr val="FFFFFF"/>
                    </a:solidFill>
                  </a:tcPr>
                </a:tc>
                <a:extLst>
                  <a:ext uri="{0D108BD9-81ED-4DB2-BD59-A6C34878D82A}">
                    <a16:rowId xmlns:a16="http://schemas.microsoft.com/office/drawing/2014/main" val="3399190257"/>
                  </a:ext>
                </a:extLst>
              </a:tr>
              <a:tr h="370844">
                <a:tc>
                  <a:txBody>
                    <a:bodyPr/>
                    <a:lstStyle/>
                    <a:p>
                      <a:pPr marL="400050" marR="0" lvl="0" indent="-400050" algn="just"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Deficiencias del sistema de enseñanza, y la capacitación de los maestros; </a:t>
                      </a:r>
                    </a:p>
                    <a:p>
                      <a:pPr marL="400050" marR="0" lvl="0" indent="-400050" algn="just"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Aumentar las asignaciones presupuestarias para rehabilitar y ampliar el sistema educativo; </a:t>
                      </a:r>
                    </a:p>
                    <a:p>
                      <a:pPr marL="400050" marR="0" lvl="0" indent="-400050" algn="just"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Reducir y eliminar la tasa de abandono escolar; </a:t>
                      </a:r>
                    </a:p>
                    <a:p>
                      <a:pPr marL="400050" marR="0" lvl="0" indent="-400050" algn="just"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Aplique la política de educación bilingüe intercultural; </a:t>
                      </a:r>
                    </a:p>
                    <a:p>
                      <a:pPr marL="400050" marR="0" lvl="0" indent="-400050" algn="just" defTabSz="914400" rtl="0" fontAlgn="auto" hangingPunct="1">
                        <a:lnSpc>
                          <a:spcPct val="100000"/>
                        </a:lnSpc>
                        <a:spcBef>
                          <a:spcPts val="0"/>
                        </a:spcBef>
                        <a:spcAft>
                          <a:spcPts val="0"/>
                        </a:spcAft>
                        <a:buSzPct val="100000"/>
                        <a:buAutoNum type="romanLcParenR"/>
                        <a:tabLst/>
                      </a:pPr>
                      <a:r>
                        <a:rPr lang="es-CO" sz="1800">
                          <a:solidFill>
                            <a:srgbClr val="000000"/>
                          </a:solidFill>
                          <a:latin typeface="Abadi" pitchFamily="34"/>
                          <a:ea typeface="Calibri" pitchFamily="34"/>
                          <a:cs typeface="Times New Roman" pitchFamily="18"/>
                        </a:rPr>
                        <a:t>Elimine el vacío existente entre el final de la escolarización obligatoria y la edad mínima para el empleo.</a:t>
                      </a:r>
                    </a:p>
                  </a:txBody>
                  <a:tcPr/>
                </a:tc>
                <a:tc>
                  <a:txBody>
                    <a:bodyPr/>
                    <a:lstStyle/>
                    <a:p>
                      <a:pPr marL="400050" lvl="0" indent="-400050" algn="just">
                        <a:buSzPct val="100000"/>
                        <a:buAutoNum type="romanLcParenR"/>
                      </a:pPr>
                      <a:r>
                        <a:rPr lang="es-CO" sz="1800">
                          <a:solidFill>
                            <a:srgbClr val="000000"/>
                          </a:solidFill>
                          <a:latin typeface="Abadi" pitchFamily="34"/>
                          <a:ea typeface="Calibri" pitchFamily="34"/>
                          <a:cs typeface="Times New Roman" pitchFamily="18"/>
                        </a:rPr>
                        <a:t>Mejorar el acceso de los niños al entorno digital, acceso a información apropiada, a Internet; </a:t>
                      </a:r>
                    </a:p>
                    <a:p>
                      <a:pPr marL="400050" lvl="0" indent="-400050" algn="just">
                        <a:buSzPct val="100000"/>
                        <a:buAutoNum type="romanLcParenR"/>
                      </a:pPr>
                      <a:r>
                        <a:rPr lang="es-CO" sz="1800">
                          <a:solidFill>
                            <a:srgbClr val="000000"/>
                          </a:solidFill>
                          <a:latin typeface="Abadi" pitchFamily="34"/>
                          <a:ea typeface="Calibri" pitchFamily="34"/>
                          <a:cs typeface="Times New Roman" pitchFamily="18"/>
                        </a:rPr>
                        <a:t>Abordar las deficiencias en la matriculación en las zonas rurales y costeras, indígenas y afrodescendientes, con discapacidad y migrantes; </a:t>
                      </a:r>
                    </a:p>
                    <a:p>
                      <a:pPr marL="400050" lvl="0" indent="-400050" algn="just">
                        <a:buSzPct val="100000"/>
                        <a:buAutoNum type="romanLcParenR"/>
                      </a:pPr>
                      <a:r>
                        <a:rPr lang="es-CO" sz="1800">
                          <a:solidFill>
                            <a:srgbClr val="000000"/>
                          </a:solidFill>
                          <a:latin typeface="Abadi" pitchFamily="34"/>
                          <a:ea typeface="Calibri" pitchFamily="34"/>
                          <a:cs typeface="Times New Roman" pitchFamily="18"/>
                        </a:rPr>
                        <a:t>Programas escolares que se adapten a las necesidades del alumnado; </a:t>
                      </a:r>
                    </a:p>
                    <a:p>
                      <a:pPr marL="400050" lvl="0" indent="-400050" algn="just">
                        <a:buSzPct val="100000"/>
                        <a:buAutoNum type="romanLcParenR"/>
                      </a:pPr>
                      <a:r>
                        <a:rPr lang="es-CO" sz="1800">
                          <a:solidFill>
                            <a:srgbClr val="000000"/>
                          </a:solidFill>
                          <a:latin typeface="Abadi" pitchFamily="34"/>
                          <a:ea typeface="Calibri" pitchFamily="34"/>
                          <a:cs typeface="Times New Roman" pitchFamily="18"/>
                        </a:rPr>
                        <a:t>Fomentar una educación bilingüe, culturalmente apropiada.</a:t>
                      </a:r>
                    </a:p>
                  </a:txBody>
                  <a:tcPr/>
                </a:tc>
                <a:tc>
                  <a:txBody>
                    <a:bodyPr/>
                    <a:lstStyle/>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Reforzar las medidas y recursos para el desarrollo de la educación inclusiva; </a:t>
                      </a:r>
                    </a:p>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Redoblar los esfuerzos por ampliar la cobertura y la calidad de los servicios de enseñanza; </a:t>
                      </a:r>
                    </a:p>
                    <a:p>
                      <a:pPr marL="400050" lvl="0" indent="-400050" algn="just">
                        <a:lnSpc>
                          <a:spcPct val="100000"/>
                        </a:lnSpc>
                        <a:spcBef>
                          <a:spcPts val="0"/>
                        </a:spcBef>
                        <a:buSzPct val="100000"/>
                        <a:buAutoNum type="romanLcParenR"/>
                      </a:pPr>
                      <a:r>
                        <a:rPr lang="es-CO" sz="1800">
                          <a:solidFill>
                            <a:srgbClr val="000000"/>
                          </a:solidFill>
                          <a:latin typeface="Abadi" pitchFamily="34"/>
                          <a:ea typeface="Calibri" pitchFamily="34"/>
                          <a:cs typeface="Times New Roman" pitchFamily="18"/>
                        </a:rPr>
                        <a:t>Fortalecer el programa de educación intercultural Panamá bilingüe y el programa Mi Escuela Primero</a:t>
                      </a:r>
                      <a:r>
                        <a:rPr lang="es-CO" sz="1600">
                          <a:solidFill>
                            <a:srgbClr val="000000"/>
                          </a:solidFill>
                          <a:latin typeface="Abadi" pitchFamily="34"/>
                          <a:ea typeface="Calibri" pitchFamily="34"/>
                          <a:cs typeface="Times New Roman" pitchFamily="18"/>
                        </a:rPr>
                        <a:t>.</a:t>
                      </a:r>
                      <a:endParaRPr lang="es-CO" sz="1800">
                        <a:solidFill>
                          <a:srgbClr val="000000"/>
                        </a:solidFill>
                        <a:latin typeface="Calibri" pitchFamily="34"/>
                        <a:ea typeface="Calibri" pitchFamily="34"/>
                        <a:cs typeface="Times New Roman" pitchFamily="18"/>
                      </a:endParaRPr>
                    </a:p>
                  </a:txBody>
                  <a:tcPr/>
                </a:tc>
                <a:extLst>
                  <a:ext uri="{0D108BD9-81ED-4DB2-BD59-A6C34878D82A}">
                    <a16:rowId xmlns:a16="http://schemas.microsoft.com/office/drawing/2014/main" val="3447518136"/>
                  </a:ext>
                </a:extLst>
              </a:tr>
            </a:tbl>
          </a:graphicData>
        </a:graphic>
      </p:graphicFrame>
      <p:pic>
        <p:nvPicPr>
          <p:cNvPr id="7" name="Imagen 10">
            <a:extLst>
              <a:ext uri="{FF2B5EF4-FFF2-40B4-BE49-F238E27FC236}">
                <a16:creationId xmlns:a16="http://schemas.microsoft.com/office/drawing/2014/main" id="{A23E295F-8D59-1DFB-95A1-E9185C7229B0}"/>
              </a:ext>
            </a:extLst>
          </p:cNvPr>
          <p:cNvPicPr>
            <a:picLocks noChangeAspect="1"/>
          </p:cNvPicPr>
          <p:nvPr/>
        </p:nvPicPr>
        <p:blipFill>
          <a:blip r:embed="rId4"/>
          <a:stretch>
            <a:fillRect/>
          </a:stretch>
        </p:blipFill>
        <p:spPr>
          <a:xfrm>
            <a:off x="3319710" y="1668469"/>
            <a:ext cx="821716" cy="828510"/>
          </a:xfrm>
          <a:prstGeom prst="rect">
            <a:avLst/>
          </a:prstGeom>
          <a:noFill/>
          <a:ln cap="flat">
            <a:noFill/>
          </a:ln>
        </p:spPr>
      </p:pic>
      <p:pic>
        <p:nvPicPr>
          <p:cNvPr id="8" name="Imagen 11">
            <a:extLst>
              <a:ext uri="{FF2B5EF4-FFF2-40B4-BE49-F238E27FC236}">
                <a16:creationId xmlns:a16="http://schemas.microsoft.com/office/drawing/2014/main" id="{318AB856-D1A7-5C98-8743-FB06F12B615D}"/>
              </a:ext>
            </a:extLst>
          </p:cNvPr>
          <p:cNvPicPr>
            <a:picLocks noChangeAspect="1"/>
          </p:cNvPicPr>
          <p:nvPr/>
        </p:nvPicPr>
        <p:blipFill>
          <a:blip r:embed="rId5"/>
          <a:stretch>
            <a:fillRect/>
          </a:stretch>
        </p:blipFill>
        <p:spPr>
          <a:xfrm>
            <a:off x="6420295" y="1668469"/>
            <a:ext cx="909736" cy="828510"/>
          </a:xfrm>
          <a:prstGeom prst="rect">
            <a:avLst/>
          </a:prstGeom>
          <a:noFill/>
          <a:ln cap="flat">
            <a:noFill/>
          </a:ln>
        </p:spPr>
      </p:pic>
      <p:pic>
        <p:nvPicPr>
          <p:cNvPr id="9" name="Imagen 12">
            <a:extLst>
              <a:ext uri="{FF2B5EF4-FFF2-40B4-BE49-F238E27FC236}">
                <a16:creationId xmlns:a16="http://schemas.microsoft.com/office/drawing/2014/main" id="{33972980-8FE6-FACC-19BC-6D9ADE7E6D0B}"/>
              </a:ext>
            </a:extLst>
          </p:cNvPr>
          <p:cNvPicPr>
            <a:picLocks noChangeAspect="1"/>
          </p:cNvPicPr>
          <p:nvPr/>
        </p:nvPicPr>
        <p:blipFill>
          <a:blip r:embed="rId6"/>
          <a:stretch>
            <a:fillRect/>
          </a:stretch>
        </p:blipFill>
        <p:spPr>
          <a:xfrm>
            <a:off x="9670904" y="1672638"/>
            <a:ext cx="1354326" cy="820171"/>
          </a:xfrm>
          <a:prstGeom prst="rect">
            <a:avLst/>
          </a:prstGeom>
          <a:noFill/>
          <a:ln cap="flat">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pic>
        <p:nvPicPr>
          <p:cNvPr id="2" name="Imagen 8">
            <a:extLst>
              <a:ext uri="{FF2B5EF4-FFF2-40B4-BE49-F238E27FC236}">
                <a16:creationId xmlns:a16="http://schemas.microsoft.com/office/drawing/2014/main" id="{1C38F693-EA98-26F2-FCEA-2DF3F5C9A833}"/>
              </a:ext>
            </a:extLst>
          </p:cNvPr>
          <p:cNvPicPr>
            <a:picLocks noChangeAspect="1"/>
          </p:cNvPicPr>
          <p:nvPr/>
        </p:nvPicPr>
        <p:blipFill>
          <a:blip r:embed="rId2"/>
          <a:stretch>
            <a:fillRect/>
          </a:stretch>
        </p:blipFill>
        <p:spPr>
          <a:xfrm>
            <a:off x="8578876" y="282947"/>
            <a:ext cx="3292754" cy="2887181"/>
          </a:xfrm>
          <a:prstGeom prst="rect">
            <a:avLst/>
          </a:prstGeom>
          <a:noFill/>
          <a:ln cap="flat">
            <a:noFill/>
          </a:ln>
        </p:spPr>
      </p:pic>
      <p:sp>
        <p:nvSpPr>
          <p:cNvPr id="3" name="Título 1">
            <a:extLst>
              <a:ext uri="{FF2B5EF4-FFF2-40B4-BE49-F238E27FC236}">
                <a16:creationId xmlns:a16="http://schemas.microsoft.com/office/drawing/2014/main" id="{4F8FC823-C369-D33C-342F-AE1219167539}"/>
              </a:ext>
            </a:extLst>
          </p:cNvPr>
          <p:cNvSpPr txBox="1">
            <a:spLocks noGrp="1"/>
          </p:cNvSpPr>
          <p:nvPr>
            <p:ph type="title"/>
          </p:nvPr>
        </p:nvSpPr>
        <p:spPr>
          <a:xfrm>
            <a:off x="3481647" y="148244"/>
            <a:ext cx="9687309" cy="1325559"/>
          </a:xfrm>
        </p:spPr>
        <p:txBody>
          <a:bodyPr/>
          <a:lstStyle/>
          <a:p>
            <a:pPr lvl="0"/>
            <a:r>
              <a:rPr lang="es-ES" b="1" dirty="0">
                <a:solidFill>
                  <a:srgbClr val="FFC000"/>
                </a:solidFill>
              </a:rPr>
              <a:t>Entorno familiar</a:t>
            </a:r>
            <a:endParaRPr lang="es-CO" b="1" dirty="0">
              <a:solidFill>
                <a:srgbClr val="FFC000"/>
              </a:solidFill>
            </a:endParaRPr>
          </a:p>
        </p:txBody>
      </p:sp>
      <p:sp>
        <p:nvSpPr>
          <p:cNvPr id="4" name="Marcador de contenido 2">
            <a:extLst>
              <a:ext uri="{FF2B5EF4-FFF2-40B4-BE49-F238E27FC236}">
                <a16:creationId xmlns:a16="http://schemas.microsoft.com/office/drawing/2014/main" id="{FF55D0F0-B624-F5DB-6449-87F21CB465DA}"/>
              </a:ext>
            </a:extLst>
          </p:cNvPr>
          <p:cNvSpPr txBox="1">
            <a:spLocks noGrp="1"/>
          </p:cNvSpPr>
          <p:nvPr>
            <p:ph idx="1"/>
          </p:nvPr>
        </p:nvSpPr>
        <p:spPr>
          <a:xfrm>
            <a:off x="658761" y="1893987"/>
            <a:ext cx="8676308" cy="4053882"/>
          </a:xfrm>
        </p:spPr>
        <p:txBody>
          <a:bodyPr/>
          <a:lstStyle/>
          <a:p>
            <a:pPr marL="0" lvl="0" indent="0" algn="just">
              <a:buNone/>
            </a:pPr>
            <a:r>
              <a:rPr lang="es-NI" sz="2000" b="1" dirty="0">
                <a:latin typeface="Abadi" pitchFamily="34"/>
                <a:ea typeface="Calibri" pitchFamily="34"/>
                <a:cs typeface="Times New Roman" pitchFamily="18"/>
              </a:rPr>
              <a:t>Los Estados han trabajado en la creación y modificación de leyes que garantizan el derecho a vivir en un entorno familiar, pero se enfrenta a la falta de armonización, una aplicación efectiva por falta de recursos suficientes y evaluaciones </a:t>
            </a:r>
            <a:r>
              <a:rPr lang="es-CO" sz="2000" b="1" dirty="0">
                <a:latin typeface="Abadi" pitchFamily="34"/>
                <a:ea typeface="Calibri" pitchFamily="34"/>
                <a:cs typeface="Times New Roman" pitchFamily="18"/>
              </a:rPr>
              <a:t>sobre la aplicación</a:t>
            </a:r>
            <a:r>
              <a:rPr lang="es-CO" sz="2000" dirty="0">
                <a:latin typeface="Abadi" pitchFamily="34"/>
                <a:ea typeface="Calibri" pitchFamily="34"/>
                <a:cs typeface="Times New Roman" pitchFamily="18"/>
              </a:rPr>
              <a:t>.</a:t>
            </a:r>
            <a:endParaRPr lang="es-CO" sz="2000" dirty="0">
              <a:latin typeface="Calibri" pitchFamily="34"/>
              <a:ea typeface="Calibri" pitchFamily="34"/>
              <a:cs typeface="Times New Roman" pitchFamily="18"/>
            </a:endParaRPr>
          </a:p>
          <a:p>
            <a:pPr lvl="0" algn="just"/>
            <a:r>
              <a:rPr lang="es-NI" sz="2000" kern="0" dirty="0">
                <a:latin typeface="Abadi" pitchFamily="34"/>
                <a:ea typeface="Calibri" pitchFamily="34"/>
                <a:cs typeface="Times New Roman" pitchFamily="18"/>
              </a:rPr>
              <a:t>Los programas y políticas implementadas por los gobiernos para atender a los NNA privados de autoridad parental, están limitadas por la escasez de recursos, mayor coordinación y reducción de la institucionalización.</a:t>
            </a:r>
          </a:p>
          <a:p>
            <a:pPr lvl="0" algn="just"/>
            <a:r>
              <a:rPr lang="es-NI" sz="2000" kern="0" dirty="0">
                <a:latin typeface="Abadi" pitchFamily="34"/>
                <a:ea typeface="Calibri" pitchFamily="34"/>
                <a:cs typeface="Times New Roman" pitchFamily="18"/>
              </a:rPr>
              <a:t>Las recomendaciones del CDN, junto con las voces de las OSC, subrayan la necesidad de un cambio en la política pública que priorice el bienestar familiar y comunitario, garantizando así los derechos de las NNA.</a:t>
            </a:r>
            <a:endParaRPr lang="es-CO" sz="2000" dirty="0"/>
          </a:p>
        </p:txBody>
      </p:sp>
      <p:pic>
        <p:nvPicPr>
          <p:cNvPr id="5" name="Imagen 4">
            <a:extLst>
              <a:ext uri="{FF2B5EF4-FFF2-40B4-BE49-F238E27FC236}">
                <a16:creationId xmlns:a16="http://schemas.microsoft.com/office/drawing/2014/main" id="{FCF370B3-1683-21E5-C423-EF2AE43C8D32}"/>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pic>
        <p:nvPicPr>
          <p:cNvPr id="7" name="Imagen 5">
            <a:extLst>
              <a:ext uri="{FF2B5EF4-FFF2-40B4-BE49-F238E27FC236}">
                <a16:creationId xmlns:a16="http://schemas.microsoft.com/office/drawing/2014/main" id="{F6ACDD7F-4158-0EF6-668B-24401C62923B}"/>
              </a:ext>
            </a:extLst>
          </p:cNvPr>
          <p:cNvPicPr>
            <a:picLocks noChangeAspect="1"/>
          </p:cNvPicPr>
          <p:nvPr/>
        </p:nvPicPr>
        <p:blipFill>
          <a:blip r:embed="rId4"/>
          <a:stretch>
            <a:fillRect/>
          </a:stretch>
        </p:blipFill>
        <p:spPr>
          <a:xfrm>
            <a:off x="846162" y="282947"/>
            <a:ext cx="1473958" cy="1254367"/>
          </a:xfrm>
          <a:prstGeom prst="rect">
            <a:avLst/>
          </a:prstGeom>
          <a:noFill/>
          <a:ln cap="flat">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graphicFrame>
        <p:nvGraphicFramePr>
          <p:cNvPr id="2" name="Tabla 9">
            <a:extLst>
              <a:ext uri="{FF2B5EF4-FFF2-40B4-BE49-F238E27FC236}">
                <a16:creationId xmlns:a16="http://schemas.microsoft.com/office/drawing/2014/main" id="{9FAA38C8-3373-6F66-A764-2CEFB821F29D}"/>
              </a:ext>
            </a:extLst>
          </p:cNvPr>
          <p:cNvGraphicFramePr>
            <a:graphicFrameLocks noGrp="1"/>
          </p:cNvGraphicFramePr>
          <p:nvPr/>
        </p:nvGraphicFramePr>
        <p:xfrm>
          <a:off x="236482" y="1314614"/>
          <a:ext cx="11719032" cy="5394960"/>
        </p:xfrm>
        <a:graphic>
          <a:graphicData uri="http://schemas.openxmlformats.org/drawingml/2006/table">
            <a:tbl>
              <a:tblPr firstRow="1" bandRow="1">
                <a:effectLst/>
                <a:tableStyleId>{5C22544A-7EE6-4342-B048-85BDC9FD1C3A}</a:tableStyleId>
              </a:tblPr>
              <a:tblGrid>
                <a:gridCol w="3906344">
                  <a:extLst>
                    <a:ext uri="{9D8B030D-6E8A-4147-A177-3AD203B41FA5}">
                      <a16:colId xmlns:a16="http://schemas.microsoft.com/office/drawing/2014/main" val="1815334331"/>
                    </a:ext>
                  </a:extLst>
                </a:gridCol>
                <a:gridCol w="3906344">
                  <a:extLst>
                    <a:ext uri="{9D8B030D-6E8A-4147-A177-3AD203B41FA5}">
                      <a16:colId xmlns:a16="http://schemas.microsoft.com/office/drawing/2014/main" val="1571698546"/>
                    </a:ext>
                  </a:extLst>
                </a:gridCol>
                <a:gridCol w="3906344">
                  <a:extLst>
                    <a:ext uri="{9D8B030D-6E8A-4147-A177-3AD203B41FA5}">
                      <a16:colId xmlns:a16="http://schemas.microsoft.com/office/drawing/2014/main" val="716317445"/>
                    </a:ext>
                  </a:extLst>
                </a:gridCol>
              </a:tblGrid>
              <a:tr h="0">
                <a:tc>
                  <a:txBody>
                    <a:bodyPr/>
                    <a:lstStyle/>
                    <a:p>
                      <a:pPr lvl="0" algn="l"/>
                      <a:endParaRPr lang="es-NI" sz="1800" b="1" kern="1200">
                        <a:solidFill>
                          <a:srgbClr val="4472C4"/>
                        </a:solidFill>
                        <a:latin typeface="Abadi" pitchFamily="34"/>
                        <a:ea typeface="Calibri" pitchFamily="34"/>
                        <a:cs typeface="Times New Roman" pitchFamily="18"/>
                      </a:endParaRPr>
                    </a:p>
                    <a:p>
                      <a:pPr lvl="0" algn="l"/>
                      <a:r>
                        <a:rPr lang="es-NI" sz="1800" b="1" kern="1200">
                          <a:solidFill>
                            <a:srgbClr val="4472C4"/>
                          </a:solidFill>
                          <a:latin typeface="Abadi" pitchFamily="34"/>
                          <a:ea typeface="Calibri" pitchFamily="34"/>
                          <a:cs typeface="Times New Roman" pitchFamily="18"/>
                        </a:rPr>
                        <a:t>             Guatemala </a:t>
                      </a:r>
                    </a:p>
                    <a:p>
                      <a:pPr lvl="0" algn="ctr"/>
                      <a:endParaRPr lang="es-CO">
                        <a:solidFill>
                          <a:srgbClr val="4472C4"/>
                        </a:solidFill>
                      </a:endParaRPr>
                    </a:p>
                  </a:txBody>
                  <a:tcPr>
                    <a:solidFill>
                      <a:srgbClr val="FFFFFF"/>
                    </a:solidFill>
                  </a:tcPr>
                </a:tc>
                <a:tc>
                  <a:txBody>
                    <a:bodyPr/>
                    <a:lstStyle/>
                    <a:p>
                      <a:pPr lvl="0" algn="l"/>
                      <a:r>
                        <a:rPr lang="es-CO" sz="1800" b="1">
                          <a:solidFill>
                            <a:srgbClr val="4472C4"/>
                          </a:solidFill>
                          <a:latin typeface="Abadi" pitchFamily="34"/>
                          <a:ea typeface="Calibri" pitchFamily="34"/>
                          <a:cs typeface="Times New Roman" pitchFamily="18"/>
                        </a:rPr>
                        <a:t> </a:t>
                      </a:r>
                    </a:p>
                    <a:p>
                      <a:pPr lvl="0" algn="l"/>
                      <a:r>
                        <a:rPr lang="es-CO" sz="1800" b="1">
                          <a:solidFill>
                            <a:srgbClr val="4472C4"/>
                          </a:solidFill>
                          <a:latin typeface="Abadi" pitchFamily="34"/>
                          <a:ea typeface="Calibri" pitchFamily="34"/>
                          <a:cs typeface="Times New Roman" pitchFamily="18"/>
                        </a:rPr>
                        <a:t>            El Salvador  </a:t>
                      </a:r>
                      <a:endParaRPr lang="es-CO">
                        <a:solidFill>
                          <a:srgbClr val="4472C4"/>
                        </a:solidFill>
                      </a:endParaRPr>
                    </a:p>
                  </a:txBody>
                  <a:tcPr>
                    <a:solidFill>
                      <a:srgbClr val="FFFFFF"/>
                    </a:solidFill>
                  </a:tcPr>
                </a:tc>
                <a:tc>
                  <a:txBody>
                    <a:bodyPr/>
                    <a:lstStyle/>
                    <a:p>
                      <a:pPr lvl="0" algn="l"/>
                      <a:endParaRPr lang="es-NI" sz="1800" b="1">
                        <a:solidFill>
                          <a:srgbClr val="4472C4"/>
                        </a:solidFill>
                        <a:latin typeface="Abadi" pitchFamily="34"/>
                        <a:ea typeface="Calibri" pitchFamily="34"/>
                        <a:cs typeface="Times New Roman" pitchFamily="18"/>
                      </a:endParaRPr>
                    </a:p>
                    <a:p>
                      <a:pPr lvl="0" algn="l"/>
                      <a:r>
                        <a:rPr lang="es-NI" sz="1800" b="1">
                          <a:solidFill>
                            <a:srgbClr val="4472C4"/>
                          </a:solidFill>
                          <a:latin typeface="Abadi" pitchFamily="34"/>
                          <a:ea typeface="Calibri" pitchFamily="34"/>
                          <a:cs typeface="Times New Roman" pitchFamily="18"/>
                        </a:rPr>
                        <a:t>     Honduras </a:t>
                      </a:r>
                      <a:endParaRPr lang="es-CO">
                        <a:solidFill>
                          <a:srgbClr val="4472C4"/>
                        </a:solidFill>
                      </a:endParaRPr>
                    </a:p>
                  </a:txBody>
                  <a:tcPr>
                    <a:solidFill>
                      <a:srgbClr val="FFFFFF"/>
                    </a:solidFill>
                  </a:tcPr>
                </a:tc>
                <a:extLst>
                  <a:ext uri="{0D108BD9-81ED-4DB2-BD59-A6C34878D82A}">
                    <a16:rowId xmlns:a16="http://schemas.microsoft.com/office/drawing/2014/main" val="1615100032"/>
                  </a:ext>
                </a:extLst>
              </a:tr>
              <a:tr h="3463628">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Acelerar la eliminación gradual de la institucionalización;</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Ofrecer modalidades alternativas de cuidado en la comunidad;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Reforzar la capacidad de los profesionales;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Asegurar que el interés superior del niño sea una consideración primordial en la adopción: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Mantener la suspensión de las adopciones internacionales hasta garantizar condiciones y salvaguardias.</a:t>
                      </a:r>
                    </a:p>
                  </a:txBody>
                  <a:tcPr/>
                </a:tc>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Intensificar, desarrollar y poner en práctica servicios familiares integrales y programas de apoyo;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Fortalecer la red de guarderías, las juntas de protección y los comités locales sobre derechos con miras a detectar abuso;</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Proporcionar apoyo social, psicológico o financiero a familias afectadas por la migración;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Mejorar los programas de acogida en hogares de guarda para apoyar la reintegración de los niños en el entorno familiar.</a:t>
                      </a:r>
                    </a:p>
                  </a:txBody>
                  <a:tcPr/>
                </a:tc>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Garantizar el examen periódico de la colocación de niños en hogares de guarda;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Supervisar el cuidado, a través de canales accesibles para la denuncia, vigilancia y reparación;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Examinar el funcionamiento de los sitios de institucionalización de niños, en particular los de grupos indígenas o étnicos;</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Adoptar medidas para promover la desinstitucionalización de NNA.</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Acelerar aprobación de ley especial de adopciones y considere ratificar el Convenio de La Haya -Protección del Niño.</a:t>
                      </a:r>
                    </a:p>
                  </a:txBody>
                  <a:tcPr/>
                </a:tc>
                <a:extLst>
                  <a:ext uri="{0D108BD9-81ED-4DB2-BD59-A6C34878D82A}">
                    <a16:rowId xmlns:a16="http://schemas.microsoft.com/office/drawing/2014/main" val="1641161973"/>
                  </a:ext>
                </a:extLst>
              </a:tr>
            </a:tbl>
          </a:graphicData>
        </a:graphic>
      </p:graphicFrame>
      <p:sp>
        <p:nvSpPr>
          <p:cNvPr id="3" name="Título 1">
            <a:extLst>
              <a:ext uri="{FF2B5EF4-FFF2-40B4-BE49-F238E27FC236}">
                <a16:creationId xmlns:a16="http://schemas.microsoft.com/office/drawing/2014/main" id="{5F9DC0C7-CF4D-FD49-3051-42F72B0AE2A2}"/>
              </a:ext>
            </a:extLst>
          </p:cNvPr>
          <p:cNvSpPr txBox="1"/>
          <p:nvPr/>
        </p:nvSpPr>
        <p:spPr>
          <a:xfrm>
            <a:off x="1404422" y="177091"/>
            <a:ext cx="8614928" cy="1325559"/>
          </a:xfrm>
          <a:prstGeom prst="rect">
            <a:avLst/>
          </a:prstGeom>
          <a:noFill/>
          <a:ln cap="flat">
            <a:noFill/>
          </a:ln>
        </p:spPr>
        <p:txBody>
          <a:bodyPr vert="horz" wrap="square" lIns="91440" tIns="45720" rIns="91440" bIns="45720" anchor="ctr" anchorCtr="1"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4400" b="1" i="0" u="none" strike="noStrike" kern="1200" cap="none" spc="0" baseline="0" dirty="0">
                <a:solidFill>
                  <a:srgbClr val="FFC000"/>
                </a:solidFill>
                <a:uFillTx/>
                <a:latin typeface="Calibri"/>
              </a:rPr>
              <a:t>Entorno familiar</a:t>
            </a:r>
            <a:endParaRPr lang="es-CO" sz="4400" b="1" i="0" u="none" strike="noStrike" kern="1200" cap="none" spc="0" baseline="0" dirty="0">
              <a:solidFill>
                <a:srgbClr val="FFC000"/>
              </a:solidFill>
              <a:uFillTx/>
              <a:latin typeface="Calibri"/>
            </a:endParaRPr>
          </a:p>
        </p:txBody>
      </p:sp>
      <p:pic>
        <p:nvPicPr>
          <p:cNvPr id="5" name="Imagen 1">
            <a:extLst>
              <a:ext uri="{FF2B5EF4-FFF2-40B4-BE49-F238E27FC236}">
                <a16:creationId xmlns:a16="http://schemas.microsoft.com/office/drawing/2014/main" id="{188D8A5D-6CF8-F425-6112-0DDB66A0E82F}"/>
              </a:ext>
            </a:extLst>
          </p:cNvPr>
          <p:cNvPicPr>
            <a:picLocks noChangeAspect="1"/>
          </p:cNvPicPr>
          <p:nvPr/>
        </p:nvPicPr>
        <p:blipFill>
          <a:blip r:embed="rId2"/>
          <a:stretch>
            <a:fillRect/>
          </a:stretch>
        </p:blipFill>
        <p:spPr>
          <a:xfrm>
            <a:off x="568576" y="279251"/>
            <a:ext cx="1317522" cy="1121237"/>
          </a:xfrm>
          <a:prstGeom prst="rect">
            <a:avLst/>
          </a:prstGeom>
          <a:noFill/>
          <a:ln cap="flat">
            <a:noFill/>
          </a:ln>
        </p:spPr>
      </p:pic>
      <p:pic>
        <p:nvPicPr>
          <p:cNvPr id="6" name="Imagen 9">
            <a:extLst>
              <a:ext uri="{FF2B5EF4-FFF2-40B4-BE49-F238E27FC236}">
                <a16:creationId xmlns:a16="http://schemas.microsoft.com/office/drawing/2014/main" id="{35FE19EA-D13C-A191-FB52-9F77DD336F97}"/>
              </a:ext>
            </a:extLst>
          </p:cNvPr>
          <p:cNvPicPr>
            <a:picLocks noChangeAspect="1"/>
          </p:cNvPicPr>
          <p:nvPr/>
        </p:nvPicPr>
        <p:blipFill>
          <a:blip r:embed="rId3"/>
          <a:stretch>
            <a:fillRect/>
          </a:stretch>
        </p:blipFill>
        <p:spPr>
          <a:xfrm>
            <a:off x="2470068" y="1370310"/>
            <a:ext cx="895718" cy="799405"/>
          </a:xfrm>
          <a:prstGeom prst="rect">
            <a:avLst/>
          </a:prstGeom>
          <a:noFill/>
          <a:ln cap="flat">
            <a:noFill/>
          </a:ln>
        </p:spPr>
      </p:pic>
      <p:pic>
        <p:nvPicPr>
          <p:cNvPr id="7" name="Imagen 10">
            <a:extLst>
              <a:ext uri="{FF2B5EF4-FFF2-40B4-BE49-F238E27FC236}">
                <a16:creationId xmlns:a16="http://schemas.microsoft.com/office/drawing/2014/main" id="{D5ADD269-44C2-0E7C-ABAC-E8857E76F36E}"/>
              </a:ext>
            </a:extLst>
          </p:cNvPr>
          <p:cNvPicPr>
            <a:picLocks noChangeAspect="1"/>
          </p:cNvPicPr>
          <p:nvPr/>
        </p:nvPicPr>
        <p:blipFill>
          <a:blip r:embed="rId4"/>
          <a:stretch>
            <a:fillRect/>
          </a:stretch>
        </p:blipFill>
        <p:spPr>
          <a:xfrm>
            <a:off x="6196385" y="1378741"/>
            <a:ext cx="1091793" cy="799405"/>
          </a:xfrm>
          <a:prstGeom prst="rect">
            <a:avLst/>
          </a:prstGeom>
          <a:noFill/>
          <a:ln cap="flat">
            <a:noFill/>
          </a:ln>
        </p:spPr>
      </p:pic>
      <p:pic>
        <p:nvPicPr>
          <p:cNvPr id="8" name="Imagen 11">
            <a:extLst>
              <a:ext uri="{FF2B5EF4-FFF2-40B4-BE49-F238E27FC236}">
                <a16:creationId xmlns:a16="http://schemas.microsoft.com/office/drawing/2014/main" id="{0062BC9D-8849-87CB-CC66-08AED651A544}"/>
              </a:ext>
            </a:extLst>
          </p:cNvPr>
          <p:cNvPicPr>
            <a:picLocks noChangeAspect="1"/>
          </p:cNvPicPr>
          <p:nvPr/>
        </p:nvPicPr>
        <p:blipFill>
          <a:blip r:embed="rId5"/>
          <a:stretch>
            <a:fillRect/>
          </a:stretch>
        </p:blipFill>
        <p:spPr>
          <a:xfrm>
            <a:off x="9529145" y="1352763"/>
            <a:ext cx="1258433" cy="825374"/>
          </a:xfrm>
          <a:prstGeom prst="rect">
            <a:avLst/>
          </a:prstGeom>
          <a:noFill/>
          <a:ln cap="flat">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graphicFrame>
        <p:nvGraphicFramePr>
          <p:cNvPr id="2" name="Tabla 12">
            <a:extLst>
              <a:ext uri="{FF2B5EF4-FFF2-40B4-BE49-F238E27FC236}">
                <a16:creationId xmlns:a16="http://schemas.microsoft.com/office/drawing/2014/main" id="{BE839241-A246-5F15-C84D-2CC83296613F}"/>
              </a:ext>
            </a:extLst>
          </p:cNvPr>
          <p:cNvGraphicFramePr>
            <a:graphicFrameLocks noGrp="1"/>
          </p:cNvGraphicFramePr>
          <p:nvPr/>
        </p:nvGraphicFramePr>
        <p:xfrm>
          <a:off x="585188" y="1457571"/>
          <a:ext cx="11406489" cy="5394960"/>
        </p:xfrm>
        <a:graphic>
          <a:graphicData uri="http://schemas.openxmlformats.org/drawingml/2006/table">
            <a:tbl>
              <a:tblPr firstRow="1" bandRow="1">
                <a:effectLst/>
                <a:tableStyleId>{5C22544A-7EE6-4342-B048-85BDC9FD1C3A}</a:tableStyleId>
              </a:tblPr>
              <a:tblGrid>
                <a:gridCol w="3802166">
                  <a:extLst>
                    <a:ext uri="{9D8B030D-6E8A-4147-A177-3AD203B41FA5}">
                      <a16:colId xmlns:a16="http://schemas.microsoft.com/office/drawing/2014/main" val="3001524850"/>
                    </a:ext>
                  </a:extLst>
                </a:gridCol>
                <a:gridCol w="4093869">
                  <a:extLst>
                    <a:ext uri="{9D8B030D-6E8A-4147-A177-3AD203B41FA5}">
                      <a16:colId xmlns:a16="http://schemas.microsoft.com/office/drawing/2014/main" val="302839981"/>
                    </a:ext>
                  </a:extLst>
                </a:gridCol>
                <a:gridCol w="3510454">
                  <a:extLst>
                    <a:ext uri="{9D8B030D-6E8A-4147-A177-3AD203B41FA5}">
                      <a16:colId xmlns:a16="http://schemas.microsoft.com/office/drawing/2014/main" val="2706293630"/>
                    </a:ext>
                  </a:extLst>
                </a:gridCol>
              </a:tblGrid>
              <a:tr h="370844">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Nicaragua </a:t>
                      </a:r>
                    </a:p>
                    <a:p>
                      <a:pPr lvl="0"/>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Costa Rica  </a:t>
                      </a:r>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Panamá  </a:t>
                      </a:r>
                      <a:endParaRPr lang="es-CO">
                        <a:solidFill>
                          <a:srgbClr val="4472C4"/>
                        </a:solidFill>
                      </a:endParaRPr>
                    </a:p>
                  </a:txBody>
                  <a:tcPr>
                    <a:solidFill>
                      <a:srgbClr val="FFFFFF"/>
                    </a:solidFill>
                  </a:tcPr>
                </a:tc>
                <a:extLst>
                  <a:ext uri="{0D108BD9-81ED-4DB2-BD59-A6C34878D82A}">
                    <a16:rowId xmlns:a16="http://schemas.microsoft.com/office/drawing/2014/main" val="2879026936"/>
                  </a:ext>
                </a:extLst>
              </a:tr>
              <a:tr h="370844">
                <a:tc>
                  <a:txBody>
                    <a:bodyPr/>
                    <a:lstStyle/>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Ampliar y reforzar el sistema de juzgados de familia en todo el territorio nacional;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Reforzar el asesoramiento a las familias y la educación de los padres, teniendo en cuenta las cuestiones de género;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Asistencia económica y social para las familias más vulnerables;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Establecer normas, plazos, mecanismos y asigne recursos para simplificar procedimientos de adopción en aras del interés superior del niño.</a:t>
                      </a:r>
                    </a:p>
                  </a:txBody>
                  <a:tcPr/>
                </a:tc>
                <a:tc>
                  <a:txBody>
                    <a:bodyPr/>
                    <a:lstStyle/>
                    <a:p>
                      <a:pPr marL="400050" marR="0" lvl="0" indent="-400050" algn="just" defTabSz="914400" rtl="0" fontAlgn="auto" hangingPunct="1">
                        <a:lnSpc>
                          <a:spcPct val="100000"/>
                        </a:lnSpc>
                        <a:spcBef>
                          <a:spcPts val="0"/>
                        </a:spcBef>
                        <a:spcAft>
                          <a:spcPts val="0"/>
                        </a:spcAft>
                        <a:buSzPct val="100000"/>
                        <a:buFont typeface="Symbol" pitchFamily="18"/>
                        <a:buAutoNum type="romanLcParenR"/>
                        <a:tabLst>
                          <a:tab pos="914400" algn="l"/>
                        </a:tabLst>
                      </a:pPr>
                      <a:r>
                        <a:rPr lang="es-NI" sz="1800" b="0">
                          <a:solidFill>
                            <a:srgbClr val="000000"/>
                          </a:solidFill>
                          <a:latin typeface="Abadi" pitchFamily="34"/>
                          <a:ea typeface="Calibri" pitchFamily="34"/>
                          <a:cs typeface="Times New Roman" pitchFamily="18"/>
                        </a:rPr>
                        <a:t>Apoyar y facilitar la acogida de los niños en familias y su sistema de acogimiento en hogares de guarda; </a:t>
                      </a:r>
                    </a:p>
                    <a:p>
                      <a:pPr marL="400050" marR="0" lvl="0" indent="-400050" algn="just" defTabSz="914400" rtl="0" fontAlgn="auto" hangingPunct="1">
                        <a:lnSpc>
                          <a:spcPct val="100000"/>
                        </a:lnSpc>
                        <a:spcBef>
                          <a:spcPts val="0"/>
                        </a:spcBef>
                        <a:spcAft>
                          <a:spcPts val="0"/>
                        </a:spcAft>
                        <a:buSzPct val="100000"/>
                        <a:buFont typeface="Symbol" pitchFamily="18"/>
                        <a:buAutoNum type="romanLcParenR"/>
                        <a:tabLst>
                          <a:tab pos="914400" algn="l"/>
                        </a:tabLst>
                      </a:pPr>
                      <a:r>
                        <a:rPr lang="es-NI" sz="1800" b="0">
                          <a:solidFill>
                            <a:srgbClr val="000000"/>
                          </a:solidFill>
                          <a:latin typeface="Abadi" pitchFamily="34"/>
                          <a:ea typeface="Calibri" pitchFamily="34"/>
                          <a:cs typeface="Times New Roman" pitchFamily="18"/>
                        </a:rPr>
                        <a:t>Elimine gradualmente el internamiento en instituciones y adopte una estrategia y un plan para la desinstitucionalización; </a:t>
                      </a:r>
                    </a:p>
                    <a:p>
                      <a:pPr marL="400050" marR="0" lvl="0" indent="-400050" algn="just" defTabSz="914400" rtl="0" fontAlgn="auto" hangingPunct="1">
                        <a:lnSpc>
                          <a:spcPct val="100000"/>
                        </a:lnSpc>
                        <a:spcBef>
                          <a:spcPts val="0"/>
                        </a:spcBef>
                        <a:spcAft>
                          <a:spcPts val="0"/>
                        </a:spcAft>
                        <a:buSzPct val="100000"/>
                        <a:buFont typeface="Symbol" pitchFamily="18"/>
                        <a:buAutoNum type="romanLcParenR"/>
                        <a:tabLst>
                          <a:tab pos="914400" algn="l"/>
                        </a:tabLst>
                      </a:pPr>
                      <a:r>
                        <a:rPr lang="es-NI" sz="1800" b="0">
                          <a:solidFill>
                            <a:srgbClr val="000000"/>
                          </a:solidFill>
                          <a:latin typeface="Abadi" pitchFamily="34"/>
                          <a:ea typeface="Calibri" pitchFamily="34"/>
                          <a:cs typeface="Times New Roman" pitchFamily="18"/>
                        </a:rPr>
                        <a:t>Asignar recursos adecuados para la desinstitucionalización; </a:t>
                      </a:r>
                    </a:p>
                    <a:p>
                      <a:pPr marL="400050" marR="0" lvl="0" indent="-400050" algn="just" defTabSz="914400" rtl="0" fontAlgn="auto" hangingPunct="1">
                        <a:lnSpc>
                          <a:spcPct val="100000"/>
                        </a:lnSpc>
                        <a:spcBef>
                          <a:spcPts val="0"/>
                        </a:spcBef>
                        <a:spcAft>
                          <a:spcPts val="0"/>
                        </a:spcAft>
                        <a:buSzPct val="100000"/>
                        <a:buFont typeface="Symbol" pitchFamily="18"/>
                        <a:buAutoNum type="romanLcParenR"/>
                        <a:tabLst>
                          <a:tab pos="914400" algn="l"/>
                        </a:tabLst>
                      </a:pPr>
                      <a:r>
                        <a:rPr lang="es-NI" sz="1800" b="0">
                          <a:solidFill>
                            <a:srgbClr val="000000"/>
                          </a:solidFill>
                          <a:latin typeface="Abadi" pitchFamily="34"/>
                          <a:ea typeface="Calibri" pitchFamily="34"/>
                          <a:cs typeface="Times New Roman" pitchFamily="18"/>
                        </a:rPr>
                        <a:t>Poner fin a las adopciones directas y aplique la legislación que regula las adopciones y los mecanismos de supervisión del poder judicial.</a:t>
                      </a:r>
                    </a:p>
                    <a:p>
                      <a:pPr marL="342900" lvl="0" indent="-342900" algn="just">
                        <a:lnSpc>
                          <a:spcPct val="100000"/>
                        </a:lnSpc>
                        <a:spcBef>
                          <a:spcPts val="0"/>
                        </a:spcBef>
                        <a:buSzPct val="100000"/>
                        <a:buFont typeface="Symbol" pitchFamily="18"/>
                        <a:buChar char=""/>
                        <a:tabLst>
                          <a:tab pos="914400" algn="l"/>
                        </a:tabLst>
                      </a:pPr>
                      <a:endParaRPr lang="es-NI" sz="1800" b="0" kern="0">
                        <a:solidFill>
                          <a:srgbClr val="000000"/>
                        </a:solidFill>
                        <a:latin typeface="Abadi" pitchFamily="34"/>
                        <a:ea typeface="Calibri" pitchFamily="34"/>
                        <a:cs typeface="Times New Roman" pitchFamily="18"/>
                      </a:endParaRPr>
                    </a:p>
                  </a:txBody>
                  <a:tcPr/>
                </a:tc>
                <a:tc>
                  <a:txBody>
                    <a:bodyPr/>
                    <a:lstStyle/>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Recuerda que las condiciones de pobreza, no deben constituir la única justificación para separar a un niño del cuidado de sus padres;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Garantizar salvaguardias, necesidades y del interés del niño, para determinar si debe tener alternativas de cuidado;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Acelerar la reducción del número de niños institucionalizados;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Calibri" pitchFamily="34"/>
                          <a:cs typeface="Times New Roman" pitchFamily="18"/>
                        </a:rPr>
                        <a:t>Dar cabida a la SC en la revisión de las disposiciones de la Ley de Adopciones. </a:t>
                      </a:r>
                      <a:endParaRPr lang="es-CO" sz="1800" b="0">
                        <a:solidFill>
                          <a:srgbClr val="000000"/>
                        </a:solidFill>
                        <a:latin typeface="Abadi" pitchFamily="34"/>
                        <a:ea typeface="Calibri" pitchFamily="34"/>
                        <a:cs typeface="Times New Roman" pitchFamily="18"/>
                      </a:endParaRPr>
                    </a:p>
                  </a:txBody>
                  <a:tcPr/>
                </a:tc>
                <a:extLst>
                  <a:ext uri="{0D108BD9-81ED-4DB2-BD59-A6C34878D82A}">
                    <a16:rowId xmlns:a16="http://schemas.microsoft.com/office/drawing/2014/main" val="1342032059"/>
                  </a:ext>
                </a:extLst>
              </a:tr>
            </a:tbl>
          </a:graphicData>
        </a:graphic>
      </p:graphicFrame>
      <p:sp>
        <p:nvSpPr>
          <p:cNvPr id="3" name="Título 1">
            <a:extLst>
              <a:ext uri="{FF2B5EF4-FFF2-40B4-BE49-F238E27FC236}">
                <a16:creationId xmlns:a16="http://schemas.microsoft.com/office/drawing/2014/main" id="{5CE75ABE-48C0-2235-E3FA-1FD8F69E455C}"/>
              </a:ext>
            </a:extLst>
          </p:cNvPr>
          <p:cNvSpPr txBox="1"/>
          <p:nvPr/>
        </p:nvSpPr>
        <p:spPr>
          <a:xfrm>
            <a:off x="1558630" y="0"/>
            <a:ext cx="9687309" cy="1325559"/>
          </a:xfrm>
          <a:prstGeom prst="rect">
            <a:avLst/>
          </a:prstGeom>
          <a:noFill/>
          <a:ln cap="flat">
            <a:noFill/>
          </a:ln>
        </p:spPr>
        <p:txBody>
          <a:bodyPr vert="horz" wrap="square" lIns="91440" tIns="45720" rIns="91440" bIns="45720" anchor="ctr" anchorCtr="1"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4400" b="1" i="0" u="none" strike="noStrike" kern="1200" cap="none" spc="0" baseline="0" dirty="0">
                <a:uFillTx/>
                <a:latin typeface="Calibri"/>
              </a:rPr>
              <a:t>Entorno familiar</a:t>
            </a:r>
            <a:endParaRPr lang="es-CO" sz="4400" b="1" i="0" u="none" strike="noStrike" kern="1200" cap="none" spc="0" baseline="0" dirty="0">
              <a:uFillTx/>
              <a:latin typeface="Calibri"/>
            </a:endParaRPr>
          </a:p>
        </p:txBody>
      </p:sp>
      <p:pic>
        <p:nvPicPr>
          <p:cNvPr id="4" name="Imagen 1">
            <a:extLst>
              <a:ext uri="{FF2B5EF4-FFF2-40B4-BE49-F238E27FC236}">
                <a16:creationId xmlns:a16="http://schemas.microsoft.com/office/drawing/2014/main" id="{4061FE47-85EB-06DC-1352-C16048D398FC}"/>
              </a:ext>
            </a:extLst>
          </p:cNvPr>
          <p:cNvPicPr>
            <a:picLocks noChangeAspect="1"/>
          </p:cNvPicPr>
          <p:nvPr/>
        </p:nvPicPr>
        <p:blipFill>
          <a:blip r:embed="rId2"/>
          <a:stretch>
            <a:fillRect/>
          </a:stretch>
        </p:blipFill>
        <p:spPr>
          <a:xfrm>
            <a:off x="689211" y="255469"/>
            <a:ext cx="1412543" cy="1202102"/>
          </a:xfrm>
          <a:prstGeom prst="rect">
            <a:avLst/>
          </a:prstGeom>
          <a:noFill/>
          <a:ln cap="flat">
            <a:noFill/>
          </a:ln>
        </p:spPr>
      </p:pic>
      <p:pic>
        <p:nvPicPr>
          <p:cNvPr id="5" name="Imagen 13">
            <a:extLst>
              <a:ext uri="{FF2B5EF4-FFF2-40B4-BE49-F238E27FC236}">
                <a16:creationId xmlns:a16="http://schemas.microsoft.com/office/drawing/2014/main" id="{79ED8D3C-104D-4F45-07F5-74448A2D55A7}"/>
              </a:ext>
            </a:extLst>
          </p:cNvPr>
          <p:cNvPicPr>
            <a:picLocks noChangeAspect="1"/>
          </p:cNvPicPr>
          <p:nvPr/>
        </p:nvPicPr>
        <p:blipFill>
          <a:blip r:embed="rId3"/>
          <a:stretch>
            <a:fillRect/>
          </a:stretch>
        </p:blipFill>
        <p:spPr>
          <a:xfrm>
            <a:off x="3319710" y="1552861"/>
            <a:ext cx="821716" cy="828510"/>
          </a:xfrm>
          <a:prstGeom prst="rect">
            <a:avLst/>
          </a:prstGeom>
          <a:noFill/>
          <a:ln cap="flat">
            <a:noFill/>
          </a:ln>
        </p:spPr>
      </p:pic>
      <p:pic>
        <p:nvPicPr>
          <p:cNvPr id="6" name="Imagen 14">
            <a:extLst>
              <a:ext uri="{FF2B5EF4-FFF2-40B4-BE49-F238E27FC236}">
                <a16:creationId xmlns:a16="http://schemas.microsoft.com/office/drawing/2014/main" id="{8268CA1B-35DE-04C7-1A3E-9D89F5885F74}"/>
              </a:ext>
            </a:extLst>
          </p:cNvPr>
          <p:cNvPicPr>
            <a:picLocks noChangeAspect="1"/>
          </p:cNvPicPr>
          <p:nvPr/>
        </p:nvPicPr>
        <p:blipFill>
          <a:blip r:embed="rId4"/>
          <a:stretch>
            <a:fillRect/>
          </a:stretch>
        </p:blipFill>
        <p:spPr>
          <a:xfrm>
            <a:off x="6420295" y="1573874"/>
            <a:ext cx="909736" cy="828510"/>
          </a:xfrm>
          <a:prstGeom prst="rect">
            <a:avLst/>
          </a:prstGeom>
          <a:noFill/>
          <a:ln cap="flat">
            <a:noFill/>
          </a:ln>
        </p:spPr>
      </p:pic>
      <p:pic>
        <p:nvPicPr>
          <p:cNvPr id="7" name="Imagen 15">
            <a:extLst>
              <a:ext uri="{FF2B5EF4-FFF2-40B4-BE49-F238E27FC236}">
                <a16:creationId xmlns:a16="http://schemas.microsoft.com/office/drawing/2014/main" id="{1D75BB20-BBEC-65C6-713B-A1740F2BE46F}"/>
              </a:ext>
            </a:extLst>
          </p:cNvPr>
          <p:cNvPicPr>
            <a:picLocks noChangeAspect="1"/>
          </p:cNvPicPr>
          <p:nvPr/>
        </p:nvPicPr>
        <p:blipFill>
          <a:blip r:embed="rId5"/>
          <a:stretch>
            <a:fillRect/>
          </a:stretch>
        </p:blipFill>
        <p:spPr>
          <a:xfrm>
            <a:off x="9891613" y="1531144"/>
            <a:ext cx="1354326" cy="820171"/>
          </a:xfrm>
          <a:prstGeom prst="rect">
            <a:avLst/>
          </a:prstGeom>
          <a:noFill/>
          <a:ln cap="flat">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68DCACF1-8891-E49B-0741-06108E80C352}"/>
              </a:ext>
            </a:extLst>
          </p:cNvPr>
          <p:cNvSpPr txBox="1">
            <a:spLocks noGrp="1"/>
          </p:cNvSpPr>
          <p:nvPr>
            <p:ph type="title"/>
          </p:nvPr>
        </p:nvSpPr>
        <p:spPr>
          <a:xfrm>
            <a:off x="2255194" y="135209"/>
            <a:ext cx="10036280" cy="1325559"/>
          </a:xfrm>
        </p:spPr>
        <p:txBody>
          <a:bodyPr/>
          <a:lstStyle/>
          <a:p>
            <a:pPr lvl="0"/>
            <a:r>
              <a:rPr lang="es-CO" b="1" dirty="0">
                <a:solidFill>
                  <a:schemeClr val="accent1">
                    <a:lumMod val="60000"/>
                    <a:lumOff val="40000"/>
                  </a:schemeClr>
                </a:solidFill>
              </a:rPr>
              <a:t>Trata de Niñas, Niños, Adolescentes</a:t>
            </a:r>
          </a:p>
        </p:txBody>
      </p:sp>
      <p:sp>
        <p:nvSpPr>
          <p:cNvPr id="4" name="Marcador de contenido 2">
            <a:extLst>
              <a:ext uri="{FF2B5EF4-FFF2-40B4-BE49-F238E27FC236}">
                <a16:creationId xmlns:a16="http://schemas.microsoft.com/office/drawing/2014/main" id="{B64A03AC-3616-1D68-60E8-D7FCC3A04763}"/>
              </a:ext>
            </a:extLst>
          </p:cNvPr>
          <p:cNvSpPr txBox="1">
            <a:spLocks noGrp="1"/>
          </p:cNvSpPr>
          <p:nvPr>
            <p:ph idx="1"/>
          </p:nvPr>
        </p:nvSpPr>
        <p:spPr>
          <a:xfrm>
            <a:off x="343925" y="1620618"/>
            <a:ext cx="6257776" cy="2216405"/>
          </a:xfrm>
        </p:spPr>
        <p:txBody>
          <a:bodyPr/>
          <a:lstStyle/>
          <a:p>
            <a:pPr marL="400050" lvl="0" indent="-400050" algn="just">
              <a:lnSpc>
                <a:spcPct val="80000"/>
              </a:lnSpc>
              <a:buAutoNum type="romanLcParenR"/>
            </a:pPr>
            <a:r>
              <a:rPr lang="es-CO" sz="1800" b="1" i="1" dirty="0">
                <a:latin typeface="Abadi" pitchFamily="34"/>
                <a:cs typeface="Times New Roman" pitchFamily="18"/>
              </a:rPr>
              <a:t>No todos los países han llevado a cabo reformas en legislación penal</a:t>
            </a:r>
            <a:r>
              <a:rPr lang="es-CO" sz="1800" dirty="0">
                <a:latin typeface="Abadi" pitchFamily="34"/>
                <a:cs typeface="Times New Roman" pitchFamily="18"/>
              </a:rPr>
              <a:t>, para investigar y procesar con celeridad y efectividad las diferentes modalidades de violencia (sexual y tráfico de personas): </a:t>
            </a:r>
          </a:p>
          <a:p>
            <a:pPr marL="400050" lvl="0" indent="-400050" algn="just">
              <a:lnSpc>
                <a:spcPct val="80000"/>
              </a:lnSpc>
              <a:buAutoNum type="romanLcParenR"/>
            </a:pPr>
            <a:r>
              <a:rPr lang="es-CO" sz="1800" b="1" i="1" dirty="0">
                <a:latin typeface="Abadi" pitchFamily="34"/>
                <a:cs typeface="Times New Roman" pitchFamily="18"/>
              </a:rPr>
              <a:t>no todos los países prohíben el castigo físico en el ámbito familiar </a:t>
            </a:r>
            <a:r>
              <a:rPr lang="es-CO" sz="1800" dirty="0">
                <a:latin typeface="Abadi" pitchFamily="34"/>
                <a:cs typeface="Times New Roman" pitchFamily="18"/>
              </a:rPr>
              <a:t>y en el sistema penal, </a:t>
            </a:r>
          </a:p>
          <a:p>
            <a:pPr marL="400050" lvl="0" indent="-400050" algn="just">
              <a:lnSpc>
                <a:spcPct val="80000"/>
              </a:lnSpc>
              <a:buAutoNum type="romanLcParenR"/>
            </a:pPr>
            <a:r>
              <a:rPr lang="es-CO" sz="1800" b="1" i="1" dirty="0">
                <a:latin typeface="Abadi" pitchFamily="34"/>
                <a:cs typeface="Times New Roman" pitchFamily="18"/>
              </a:rPr>
              <a:t>Existen graves problemas de violencia por razones género y sexual, teniendo a las NNA </a:t>
            </a:r>
            <a:r>
              <a:rPr lang="es-CO" sz="1800" dirty="0">
                <a:latin typeface="Abadi" pitchFamily="34"/>
                <a:cs typeface="Times New Roman" pitchFamily="18"/>
              </a:rPr>
              <a:t>como principales víctimas.</a:t>
            </a:r>
          </a:p>
        </p:txBody>
      </p:sp>
      <p:graphicFrame>
        <p:nvGraphicFramePr>
          <p:cNvPr id="5" name="Gráfico 8">
            <a:extLst>
              <a:ext uri="{FF2B5EF4-FFF2-40B4-BE49-F238E27FC236}">
                <a16:creationId xmlns:a16="http://schemas.microsoft.com/office/drawing/2014/main" id="{C8ABE58D-76D5-2648-9D7A-3DA32D9EA392}"/>
              </a:ext>
            </a:extLst>
          </p:cNvPr>
          <p:cNvGraphicFramePr/>
          <p:nvPr>
            <p:extLst>
              <p:ext uri="{D42A27DB-BD31-4B8C-83A1-F6EECF244321}">
                <p14:modId xmlns:p14="http://schemas.microsoft.com/office/powerpoint/2010/main" val="215378428"/>
              </p:ext>
            </p:extLst>
          </p:nvPr>
        </p:nvGraphicFramePr>
        <p:xfrm>
          <a:off x="7341863" y="1892110"/>
          <a:ext cx="4284978" cy="1971674"/>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10">
            <a:extLst>
              <a:ext uri="{FF2B5EF4-FFF2-40B4-BE49-F238E27FC236}">
                <a16:creationId xmlns:a16="http://schemas.microsoft.com/office/drawing/2014/main" id="{B8E63BC9-B677-4242-3018-46E164F1A445}"/>
              </a:ext>
            </a:extLst>
          </p:cNvPr>
          <p:cNvSpPr txBox="1"/>
          <p:nvPr/>
        </p:nvSpPr>
        <p:spPr>
          <a:xfrm>
            <a:off x="7129384" y="3822026"/>
            <a:ext cx="4389326" cy="400114"/>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es-NI" sz="1000" b="1" i="0" u="none" strike="noStrike" kern="1200" cap="none" spc="0" baseline="0" dirty="0">
                <a:solidFill>
                  <a:srgbClr val="000000"/>
                </a:solidFill>
                <a:uFillTx/>
                <a:latin typeface="Abadi" pitchFamily="34"/>
                <a:ea typeface="Times New Roman" pitchFamily="18"/>
                <a:cs typeface="Calibri" pitchFamily="34"/>
              </a:rPr>
              <a:t>Fuente: elaboración propia a partir de Estadísticas forenses del período 2018-2022 de cada país</a:t>
            </a:r>
            <a:endParaRPr lang="es-CO" sz="1000" b="1" i="0" u="none" strike="noStrike" kern="1200" cap="none" spc="0" baseline="0" dirty="0">
              <a:solidFill>
                <a:srgbClr val="000000"/>
              </a:solidFill>
              <a:uFillTx/>
              <a:latin typeface="Calibri" pitchFamily="34"/>
              <a:ea typeface="Calibri" pitchFamily="34"/>
              <a:cs typeface="Times New Roman" pitchFamily="18"/>
            </a:endParaRPr>
          </a:p>
        </p:txBody>
      </p:sp>
      <p:sp>
        <p:nvSpPr>
          <p:cNvPr id="7" name="CuadroTexto 12">
            <a:extLst>
              <a:ext uri="{FF2B5EF4-FFF2-40B4-BE49-F238E27FC236}">
                <a16:creationId xmlns:a16="http://schemas.microsoft.com/office/drawing/2014/main" id="{87F87AC4-AFB9-6DD4-A5DA-67FBFE9B8FB9}"/>
              </a:ext>
            </a:extLst>
          </p:cNvPr>
          <p:cNvSpPr txBox="1"/>
          <p:nvPr/>
        </p:nvSpPr>
        <p:spPr>
          <a:xfrm>
            <a:off x="6538448" y="1533754"/>
            <a:ext cx="5653552" cy="36933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es-NI" sz="1800" b="1" i="0" u="none" strike="noStrike" kern="1200" cap="none" spc="0" baseline="0" dirty="0">
                <a:solidFill>
                  <a:srgbClr val="000000"/>
                </a:solidFill>
                <a:uFillTx/>
                <a:latin typeface="Abadi" pitchFamily="34"/>
                <a:ea typeface="Times New Roman" pitchFamily="18"/>
                <a:cs typeface="Calibri" pitchFamily="34"/>
              </a:rPr>
              <a:t>Violencia sexual en niñas y adolescentes (En %)</a:t>
            </a:r>
            <a:endParaRPr lang="es-CO" sz="1200" b="0" i="0" u="none" strike="noStrike" kern="1200" cap="none" spc="0" baseline="0" dirty="0">
              <a:solidFill>
                <a:srgbClr val="000000"/>
              </a:solidFill>
              <a:uFillTx/>
              <a:latin typeface="Calibri" pitchFamily="34"/>
              <a:ea typeface="Calibri" pitchFamily="34"/>
              <a:cs typeface="Times New Roman" pitchFamily="18"/>
            </a:endParaRPr>
          </a:p>
        </p:txBody>
      </p:sp>
      <p:sp>
        <p:nvSpPr>
          <p:cNvPr id="8" name="CuadroTexto 15">
            <a:extLst>
              <a:ext uri="{FF2B5EF4-FFF2-40B4-BE49-F238E27FC236}">
                <a16:creationId xmlns:a16="http://schemas.microsoft.com/office/drawing/2014/main" id="{C1B0D06F-0A39-203F-7EA6-AB5CB2872E0D}"/>
              </a:ext>
            </a:extLst>
          </p:cNvPr>
          <p:cNvSpPr txBox="1"/>
          <p:nvPr/>
        </p:nvSpPr>
        <p:spPr>
          <a:xfrm>
            <a:off x="884105" y="3788578"/>
            <a:ext cx="5829400" cy="36933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800" b="1" i="0" u="none" strike="noStrike" kern="0" cap="none" spc="0" baseline="0" dirty="0">
                <a:solidFill>
                  <a:srgbClr val="000000"/>
                </a:solidFill>
                <a:uFillTx/>
                <a:latin typeface="Abadi" pitchFamily="34"/>
                <a:ea typeface="Calibri" pitchFamily="34"/>
                <a:cs typeface="Times New Roman" pitchFamily="18"/>
              </a:rPr>
              <a:t>Países y normativas sobre la prohibición del castigo físico</a:t>
            </a:r>
            <a:endParaRPr lang="es-CO" sz="1800" b="1" i="0" u="none" strike="noStrike" kern="1200" cap="none" spc="0" baseline="0" dirty="0">
              <a:solidFill>
                <a:srgbClr val="000000"/>
              </a:solidFill>
              <a:uFillTx/>
              <a:latin typeface="Calibri"/>
            </a:endParaRPr>
          </a:p>
        </p:txBody>
      </p:sp>
      <p:pic>
        <p:nvPicPr>
          <p:cNvPr id="9" name="Imagen 17">
            <a:extLst>
              <a:ext uri="{FF2B5EF4-FFF2-40B4-BE49-F238E27FC236}">
                <a16:creationId xmlns:a16="http://schemas.microsoft.com/office/drawing/2014/main" id="{9407565D-65A7-0B51-9DCC-82FF6D444234}"/>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sp>
        <p:nvSpPr>
          <p:cNvPr id="10" name="CuadroTexto 5">
            <a:extLst>
              <a:ext uri="{FF2B5EF4-FFF2-40B4-BE49-F238E27FC236}">
                <a16:creationId xmlns:a16="http://schemas.microsoft.com/office/drawing/2014/main" id="{F2A0FF2E-2BFA-D842-6D16-7CE2A2364E9E}"/>
              </a:ext>
            </a:extLst>
          </p:cNvPr>
          <p:cNvSpPr txBox="1"/>
          <p:nvPr/>
        </p:nvSpPr>
        <p:spPr>
          <a:xfrm>
            <a:off x="7903134" y="4935456"/>
            <a:ext cx="3525785" cy="1015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000" b="0" i="0" u="none" strike="noStrike" kern="0" cap="none" spc="0" baseline="0" dirty="0">
                <a:solidFill>
                  <a:srgbClr val="000000"/>
                </a:solidFill>
                <a:uFillTx/>
                <a:latin typeface="Abadi" pitchFamily="34"/>
                <a:ea typeface="Calibri" pitchFamily="34"/>
                <a:cs typeface="Times New Roman" pitchFamily="18"/>
              </a:rPr>
              <a:t>Actualizado: </a:t>
            </a:r>
            <a:r>
              <a:rPr lang="es-CO" sz="1000" b="1" i="0" u="none" strike="noStrike" kern="0" cap="none" spc="0" baseline="0" dirty="0">
                <a:solidFill>
                  <a:srgbClr val="000000"/>
                </a:solidFill>
                <a:uFillTx/>
                <a:latin typeface="Abadi" pitchFamily="34"/>
                <a:ea typeface="Calibri" pitchFamily="34"/>
                <a:cs typeface="Times New Roman" pitchFamily="18"/>
              </a:rPr>
              <a:t>en 2013</a:t>
            </a:r>
            <a:r>
              <a:rPr lang="es-CO" sz="1000" b="0" i="0" u="none" strike="noStrike" kern="0" cap="none" spc="0" baseline="0" dirty="0">
                <a:solidFill>
                  <a:srgbClr val="000000"/>
                </a:solidFill>
                <a:uFillTx/>
                <a:latin typeface="Abadi" pitchFamily="34"/>
                <a:ea typeface="Calibri" pitchFamily="34"/>
                <a:cs typeface="Times New Roman" pitchFamily="18"/>
              </a:rPr>
              <a:t> Honduras prohibió cualquier forma de castigo físico a los niños y tratos humillantes en los espacios de cuidado; </a:t>
            </a:r>
            <a:r>
              <a:rPr lang="es-CO" sz="1000" b="1" i="0" u="none" strike="noStrike" kern="0" cap="none" spc="0" baseline="0" dirty="0">
                <a:solidFill>
                  <a:srgbClr val="000000"/>
                </a:solidFill>
                <a:uFillTx/>
                <a:latin typeface="Abadi" pitchFamily="34"/>
                <a:ea typeface="Calibri" pitchFamily="34"/>
                <a:cs typeface="Times New Roman" pitchFamily="18"/>
              </a:rPr>
              <a:t>En 2014</a:t>
            </a:r>
            <a:r>
              <a:rPr lang="es-CO" sz="1000" b="0" i="0" u="none" strike="noStrike" kern="0" cap="none" spc="0" baseline="0" dirty="0">
                <a:solidFill>
                  <a:srgbClr val="000000"/>
                </a:solidFill>
                <a:uFillTx/>
                <a:latin typeface="Abadi" pitchFamily="34"/>
                <a:ea typeface="Calibri" pitchFamily="34"/>
                <a:cs typeface="Times New Roman" pitchFamily="18"/>
              </a:rPr>
              <a:t>, Nicaragua prohibió todo tipo de castigo corporal en centros de protección. </a:t>
            </a:r>
            <a:r>
              <a:rPr lang="es-CO" sz="1000" b="1" i="0" u="none" strike="noStrike" kern="0" cap="none" spc="0" baseline="0" dirty="0">
                <a:solidFill>
                  <a:srgbClr val="000000"/>
                </a:solidFill>
                <a:uFillTx/>
                <a:latin typeface="Abadi" pitchFamily="34"/>
                <a:ea typeface="Calibri" pitchFamily="34"/>
                <a:cs typeface="Times New Roman" pitchFamily="18"/>
              </a:rPr>
              <a:t>En 2022, Panamá </a:t>
            </a:r>
            <a:r>
              <a:rPr lang="es-CO" sz="1000" b="0" i="0" u="none" strike="noStrike" kern="0" cap="none" spc="0" baseline="0" dirty="0">
                <a:solidFill>
                  <a:srgbClr val="000000"/>
                </a:solidFill>
                <a:uFillTx/>
                <a:latin typeface="Abadi" pitchFamily="34"/>
                <a:ea typeface="Calibri" pitchFamily="34"/>
                <a:cs typeface="Times New Roman" pitchFamily="18"/>
              </a:rPr>
              <a:t>prohibió los castigos y violencia a NNA en cualquier ámbito</a:t>
            </a:r>
            <a:endParaRPr lang="es-CO" sz="1000" b="0" i="0" u="none" strike="noStrike" kern="1200" cap="none" spc="0" baseline="0" dirty="0">
              <a:solidFill>
                <a:srgbClr val="000000"/>
              </a:solidFill>
              <a:uFillTx/>
              <a:latin typeface="Calibri" pitchFamily="34"/>
              <a:ea typeface="Calibri" pitchFamily="34"/>
              <a:cs typeface="Times New Roman" pitchFamily="18"/>
            </a:endParaRPr>
          </a:p>
        </p:txBody>
      </p:sp>
      <p:graphicFrame>
        <p:nvGraphicFramePr>
          <p:cNvPr id="11" name="Tabla 6">
            <a:extLst>
              <a:ext uri="{FF2B5EF4-FFF2-40B4-BE49-F238E27FC236}">
                <a16:creationId xmlns:a16="http://schemas.microsoft.com/office/drawing/2014/main" id="{47D77290-61B7-E87B-DABC-627018EFA1F9}"/>
              </a:ext>
            </a:extLst>
          </p:cNvPr>
          <p:cNvGraphicFramePr>
            <a:graphicFrameLocks noGrp="1"/>
          </p:cNvGraphicFramePr>
          <p:nvPr>
            <p:extLst>
              <p:ext uri="{D42A27DB-BD31-4B8C-83A1-F6EECF244321}">
                <p14:modId xmlns:p14="http://schemas.microsoft.com/office/powerpoint/2010/main" val="2398110254"/>
              </p:ext>
            </p:extLst>
          </p:nvPr>
        </p:nvGraphicFramePr>
        <p:xfrm>
          <a:off x="524437" y="4220298"/>
          <a:ext cx="6817426" cy="2442297"/>
        </p:xfrm>
        <a:graphic>
          <a:graphicData uri="http://schemas.openxmlformats.org/drawingml/2006/table">
            <a:tbl>
              <a:tblPr firstRow="1" firstCol="1" bandRow="1">
                <a:effectLst/>
                <a:tableStyleId>{5C22544A-7EE6-4342-B048-85BDC9FD1C3A}</a:tableStyleId>
              </a:tblPr>
              <a:tblGrid>
                <a:gridCol w="819867">
                  <a:extLst>
                    <a:ext uri="{9D8B030D-6E8A-4147-A177-3AD203B41FA5}">
                      <a16:colId xmlns:a16="http://schemas.microsoft.com/office/drawing/2014/main" val="768549482"/>
                    </a:ext>
                  </a:extLst>
                </a:gridCol>
                <a:gridCol w="1147054">
                  <a:extLst>
                    <a:ext uri="{9D8B030D-6E8A-4147-A177-3AD203B41FA5}">
                      <a16:colId xmlns:a16="http://schemas.microsoft.com/office/drawing/2014/main" val="1168054244"/>
                    </a:ext>
                  </a:extLst>
                </a:gridCol>
                <a:gridCol w="985388">
                  <a:extLst>
                    <a:ext uri="{9D8B030D-6E8A-4147-A177-3AD203B41FA5}">
                      <a16:colId xmlns:a16="http://schemas.microsoft.com/office/drawing/2014/main" val="4122892955"/>
                    </a:ext>
                  </a:extLst>
                </a:gridCol>
                <a:gridCol w="1169187">
                  <a:extLst>
                    <a:ext uri="{9D8B030D-6E8A-4147-A177-3AD203B41FA5}">
                      <a16:colId xmlns:a16="http://schemas.microsoft.com/office/drawing/2014/main" val="1432933840"/>
                    </a:ext>
                  </a:extLst>
                </a:gridCol>
                <a:gridCol w="1414257">
                  <a:extLst>
                    <a:ext uri="{9D8B030D-6E8A-4147-A177-3AD203B41FA5}">
                      <a16:colId xmlns:a16="http://schemas.microsoft.com/office/drawing/2014/main" val="3282799841"/>
                    </a:ext>
                  </a:extLst>
                </a:gridCol>
                <a:gridCol w="1281673">
                  <a:extLst>
                    <a:ext uri="{9D8B030D-6E8A-4147-A177-3AD203B41FA5}">
                      <a16:colId xmlns:a16="http://schemas.microsoft.com/office/drawing/2014/main" val="1923250872"/>
                    </a:ext>
                  </a:extLst>
                </a:gridCol>
              </a:tblGrid>
              <a:tr h="561998">
                <a:tc>
                  <a:txBody>
                    <a:bodyPr/>
                    <a:lstStyle/>
                    <a:p>
                      <a:pPr lvl="0" algn="ctr">
                        <a:lnSpc>
                          <a:spcPct val="107000"/>
                        </a:lnSpc>
                        <a:spcAft>
                          <a:spcPts val="800"/>
                        </a:spcAft>
                      </a:pPr>
                      <a:r>
                        <a:rPr lang="es-CO" sz="1000" kern="1200"/>
                        <a:t>País</a:t>
                      </a:r>
                      <a:endParaRPr lang="es-CO" sz="11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000" kern="1200"/>
                        <a:t>Prohibido en el hogar</a:t>
                      </a:r>
                      <a:endParaRPr lang="es-CO" sz="1100" kern="1200"/>
                    </a:p>
                    <a:p>
                      <a:pPr lvl="0" algn="ctr">
                        <a:lnSpc>
                          <a:spcPct val="107000"/>
                        </a:lnSpc>
                        <a:spcAft>
                          <a:spcPts val="800"/>
                        </a:spcAft>
                      </a:pPr>
                      <a:r>
                        <a:rPr lang="es-CO" sz="1000" kern="1200"/>
                        <a:t> </a:t>
                      </a:r>
                      <a:endParaRPr lang="es-CO" sz="11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000" kern="1200"/>
                        <a:t>Prohibido en la escuela</a:t>
                      </a:r>
                      <a:endParaRPr lang="es-CO" sz="1100" kern="1200"/>
                    </a:p>
                  </a:txBody>
                  <a:tcPr marL="68580" marR="68580" marT="0" marB="0"/>
                </a:tc>
                <a:tc gridSpan="2">
                  <a:txBody>
                    <a:bodyPr/>
                    <a:lstStyle/>
                    <a:p>
                      <a:pPr lvl="0" algn="ctr">
                        <a:lnSpc>
                          <a:spcPct val="107000"/>
                        </a:lnSpc>
                        <a:spcAft>
                          <a:spcPts val="800"/>
                        </a:spcAft>
                      </a:pPr>
                      <a:r>
                        <a:rPr lang="es-CO" sz="1000" kern="1200" dirty="0"/>
                        <a:t>Prohibido en el sistema penal</a:t>
                      </a:r>
                      <a:endParaRPr lang="es-CO" sz="1100" kern="1200" dirty="0">
                        <a:latin typeface="Calibri" pitchFamily="34"/>
                        <a:ea typeface="Calibri" pitchFamily="34"/>
                        <a:cs typeface="Times New Roman" pitchFamily="18"/>
                      </a:endParaRPr>
                    </a:p>
                  </a:txBody>
                  <a:tcPr marL="68580" marR="68580" marT="0" marB="0"/>
                </a:tc>
                <a:tc hMerge="1">
                  <a:txBody>
                    <a:bodyPr/>
                    <a:lstStyle/>
                    <a:p>
                      <a:endParaRPr lang="es-SV"/>
                    </a:p>
                  </a:txBody>
                  <a:tcPr/>
                </a:tc>
                <a:tc>
                  <a:txBody>
                    <a:bodyPr/>
                    <a:lstStyle/>
                    <a:p>
                      <a:pPr lvl="0" algn="ctr">
                        <a:lnSpc>
                          <a:spcPct val="107000"/>
                        </a:lnSpc>
                        <a:spcAft>
                          <a:spcPts val="800"/>
                        </a:spcAft>
                      </a:pPr>
                      <a:r>
                        <a:rPr lang="es-CO" sz="1000" kern="1200"/>
                        <a:t>Prohibido en centros alternativos de atención</a:t>
                      </a:r>
                      <a:endParaRPr lang="es-CO" sz="11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513955452"/>
                  </a:ext>
                </a:extLst>
              </a:tr>
              <a:tr h="431014">
                <a:tc>
                  <a:txBody>
                    <a:bodyPr/>
                    <a:lstStyle/>
                    <a:p>
                      <a:pPr lvl="0" algn="ctr">
                        <a:lnSpc>
                          <a:spcPct val="107000"/>
                        </a:lnSpc>
                        <a:spcAft>
                          <a:spcPts val="800"/>
                        </a:spcAft>
                      </a:pPr>
                      <a:r>
                        <a:rPr lang="es-CO" sz="1000" kern="1200"/>
                        <a:t> </a:t>
                      </a:r>
                      <a:endParaRPr lang="es-CO" sz="11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000" kern="1200"/>
                        <a:t> </a:t>
                      </a:r>
                      <a:endParaRPr lang="es-CO" sz="11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000" kern="1200"/>
                        <a:t> </a:t>
                      </a:r>
                      <a:endParaRPr lang="es-CO" sz="11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000" kern="1200"/>
                        <a:t>Como condena</a:t>
                      </a:r>
                      <a:endParaRPr lang="es-CO" sz="1100" kern="1200"/>
                    </a:p>
                    <a:p>
                      <a:pPr lvl="0" algn="ctr">
                        <a:lnSpc>
                          <a:spcPct val="107000"/>
                        </a:lnSpc>
                        <a:spcAft>
                          <a:spcPts val="800"/>
                        </a:spcAft>
                      </a:pPr>
                      <a:r>
                        <a:rPr lang="es-CO" sz="1000" kern="1200"/>
                        <a:t>por un delito</a:t>
                      </a:r>
                      <a:endParaRPr lang="es-CO" sz="11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000" kern="1200"/>
                        <a:t>Como medida</a:t>
                      </a:r>
                      <a:endParaRPr lang="es-CO" sz="1100" kern="1200"/>
                    </a:p>
                    <a:p>
                      <a:pPr lvl="0" algn="ctr">
                        <a:lnSpc>
                          <a:spcPct val="107000"/>
                        </a:lnSpc>
                        <a:spcAft>
                          <a:spcPts val="800"/>
                        </a:spcAft>
                      </a:pPr>
                      <a:r>
                        <a:rPr lang="es-CO" sz="1000" kern="1200"/>
                        <a:t>disciplinaria</a:t>
                      </a:r>
                      <a:endParaRPr lang="es-CO" sz="11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000" kern="1200" dirty="0"/>
                        <a:t> </a:t>
                      </a:r>
                      <a:endParaRPr lang="es-CO" sz="1100" kern="1200" dirty="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006770549"/>
                  </a:ext>
                </a:extLst>
              </a:tr>
              <a:tr h="405297">
                <a:tc>
                  <a:txBody>
                    <a:bodyPr/>
                    <a:lstStyle/>
                    <a:p>
                      <a:pPr lvl="0" algn="just">
                        <a:lnSpc>
                          <a:spcPct val="107000"/>
                        </a:lnSpc>
                        <a:spcAft>
                          <a:spcPts val="800"/>
                        </a:spcAft>
                      </a:pPr>
                      <a:r>
                        <a:rPr lang="es-CO" sz="1000" kern="1200"/>
                        <a:t>Guatemala</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No</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En algunos casos</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dirty="0"/>
                        <a:t>Si</a:t>
                      </a:r>
                      <a:endParaRPr lang="es-CO" sz="1100" kern="1200" dirty="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No</a:t>
                      </a:r>
                      <a:endParaRPr lang="es-CO" sz="1100" kern="1200"/>
                    </a:p>
                    <a:p>
                      <a:pPr lvl="0" algn="just">
                        <a:lnSpc>
                          <a:spcPct val="107000"/>
                        </a:lnSpc>
                        <a:spcAft>
                          <a:spcPts val="800"/>
                        </a:spcAft>
                      </a:pPr>
                      <a:r>
                        <a:rPr lang="es-CO" sz="1000" kern="1200"/>
                        <a:t> </a:t>
                      </a:r>
                      <a:endParaRPr lang="es-CO" sz="11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770117455"/>
                  </a:ext>
                </a:extLst>
              </a:tr>
              <a:tr h="150964">
                <a:tc>
                  <a:txBody>
                    <a:bodyPr/>
                    <a:lstStyle/>
                    <a:p>
                      <a:pPr lvl="0" algn="just">
                        <a:lnSpc>
                          <a:spcPct val="107000"/>
                        </a:lnSpc>
                        <a:spcAft>
                          <a:spcPts val="800"/>
                        </a:spcAft>
                      </a:pPr>
                      <a:r>
                        <a:rPr lang="es-CO" sz="1000" kern="1200"/>
                        <a:t>Honduras</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312443802"/>
                  </a:ext>
                </a:extLst>
              </a:tr>
              <a:tr h="235958">
                <a:tc>
                  <a:txBody>
                    <a:bodyPr/>
                    <a:lstStyle/>
                    <a:p>
                      <a:pPr lvl="0" algn="just">
                        <a:lnSpc>
                          <a:spcPct val="107000"/>
                        </a:lnSpc>
                        <a:spcAft>
                          <a:spcPts val="800"/>
                        </a:spcAft>
                      </a:pPr>
                      <a:r>
                        <a:rPr lang="es-CO" sz="1000" kern="1200"/>
                        <a:t>El Salvador</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No</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No</a:t>
                      </a:r>
                      <a:endParaRPr lang="es-CO" sz="11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366754356"/>
                  </a:ext>
                </a:extLst>
              </a:tr>
              <a:tr h="150964">
                <a:tc>
                  <a:txBody>
                    <a:bodyPr/>
                    <a:lstStyle/>
                    <a:p>
                      <a:pPr lvl="0" algn="just">
                        <a:lnSpc>
                          <a:spcPct val="107000"/>
                        </a:lnSpc>
                        <a:spcAft>
                          <a:spcPts val="800"/>
                        </a:spcAft>
                      </a:pPr>
                      <a:r>
                        <a:rPr lang="es-CO" sz="1000" kern="1200"/>
                        <a:t>Nicaragua</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109998099"/>
                  </a:ext>
                </a:extLst>
              </a:tr>
              <a:tr h="235958">
                <a:tc>
                  <a:txBody>
                    <a:bodyPr/>
                    <a:lstStyle/>
                    <a:p>
                      <a:pPr lvl="0" algn="just">
                        <a:lnSpc>
                          <a:spcPct val="107000"/>
                        </a:lnSpc>
                        <a:spcAft>
                          <a:spcPts val="800"/>
                        </a:spcAft>
                      </a:pPr>
                      <a:r>
                        <a:rPr lang="es-CO" sz="1000" kern="1200"/>
                        <a:t>Costa Rica</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483582762"/>
                  </a:ext>
                </a:extLst>
              </a:tr>
              <a:tr h="150964">
                <a:tc>
                  <a:txBody>
                    <a:bodyPr/>
                    <a:lstStyle/>
                    <a:p>
                      <a:pPr lvl="0" algn="just">
                        <a:lnSpc>
                          <a:spcPct val="107000"/>
                        </a:lnSpc>
                        <a:spcAft>
                          <a:spcPts val="800"/>
                        </a:spcAft>
                      </a:pPr>
                      <a:r>
                        <a:rPr lang="es-CO" sz="1000" kern="1200"/>
                        <a:t>Panamá</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a:t>Si</a:t>
                      </a:r>
                      <a:endParaRPr lang="es-CO" sz="1100" kern="1200">
                        <a:latin typeface="Calibri" pitchFamily="34"/>
                        <a:ea typeface="Calibri" pitchFamily="34"/>
                        <a:cs typeface="Times New Roman" pitchFamily="18"/>
                      </a:endParaRPr>
                    </a:p>
                  </a:txBody>
                  <a:tcPr marL="68580" marR="68580" marT="0" marB="0"/>
                </a:tc>
                <a:tc>
                  <a:txBody>
                    <a:bodyPr/>
                    <a:lstStyle/>
                    <a:p>
                      <a:pPr lvl="0" algn="just">
                        <a:lnSpc>
                          <a:spcPct val="107000"/>
                        </a:lnSpc>
                        <a:spcAft>
                          <a:spcPts val="800"/>
                        </a:spcAft>
                      </a:pPr>
                      <a:r>
                        <a:rPr lang="es-CO" sz="1000" kern="1200" dirty="0"/>
                        <a:t>Si</a:t>
                      </a:r>
                      <a:endParaRPr lang="es-CO" sz="1100" kern="1200" dirty="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008201405"/>
                  </a:ext>
                </a:extLst>
              </a:tr>
            </a:tbl>
          </a:graphicData>
        </a:graphic>
      </p:graphicFrame>
      <p:pic>
        <p:nvPicPr>
          <p:cNvPr id="12" name="Imagen 9">
            <a:extLst>
              <a:ext uri="{FF2B5EF4-FFF2-40B4-BE49-F238E27FC236}">
                <a16:creationId xmlns:a16="http://schemas.microsoft.com/office/drawing/2014/main" id="{95A52517-9841-B72E-294C-095827F79478}"/>
              </a:ext>
            </a:extLst>
          </p:cNvPr>
          <p:cNvPicPr>
            <a:picLocks noChangeAspect="1"/>
          </p:cNvPicPr>
          <p:nvPr/>
        </p:nvPicPr>
        <p:blipFill>
          <a:blip r:embed="rId4"/>
          <a:stretch>
            <a:fillRect/>
          </a:stretch>
        </p:blipFill>
        <p:spPr>
          <a:xfrm>
            <a:off x="786062" y="208666"/>
            <a:ext cx="1317522" cy="1121237"/>
          </a:xfrm>
          <a:prstGeom prst="rect">
            <a:avLst/>
          </a:prstGeom>
          <a:noFill/>
          <a:ln cap="flat">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7D1CDB7-1E68-44A6-8B07-94F2892AF5AA}"/>
              </a:ext>
            </a:extLst>
          </p:cNvPr>
          <p:cNvPicPr>
            <a:picLocks noChangeAspect="1"/>
          </p:cNvPicPr>
          <p:nvPr/>
        </p:nvPicPr>
        <p:blipFill>
          <a:blip r:embed="rId2"/>
          <a:stretch>
            <a:fillRect/>
          </a:stretch>
        </p:blipFill>
        <p:spPr>
          <a:xfrm>
            <a:off x="927980" y="211766"/>
            <a:ext cx="1317522" cy="1121237"/>
          </a:xfrm>
          <a:prstGeom prst="rect">
            <a:avLst/>
          </a:prstGeom>
          <a:noFill/>
          <a:ln cap="flat">
            <a:noFill/>
          </a:ln>
        </p:spPr>
      </p:pic>
      <p:graphicFrame>
        <p:nvGraphicFramePr>
          <p:cNvPr id="3" name="Tabla 9">
            <a:extLst>
              <a:ext uri="{FF2B5EF4-FFF2-40B4-BE49-F238E27FC236}">
                <a16:creationId xmlns:a16="http://schemas.microsoft.com/office/drawing/2014/main" id="{EFD6229C-9300-0505-FCF1-3B6A569FBDB8}"/>
              </a:ext>
            </a:extLst>
          </p:cNvPr>
          <p:cNvGraphicFramePr>
            <a:graphicFrameLocks noGrp="1"/>
          </p:cNvGraphicFramePr>
          <p:nvPr/>
        </p:nvGraphicFramePr>
        <p:xfrm>
          <a:off x="236482" y="1513615"/>
          <a:ext cx="11719032" cy="4572000"/>
        </p:xfrm>
        <a:graphic>
          <a:graphicData uri="http://schemas.openxmlformats.org/drawingml/2006/table">
            <a:tbl>
              <a:tblPr firstRow="1" bandRow="1">
                <a:effectLst/>
                <a:tableStyleId>{5C22544A-7EE6-4342-B048-85BDC9FD1C3A}</a:tableStyleId>
              </a:tblPr>
              <a:tblGrid>
                <a:gridCol w="3906344">
                  <a:extLst>
                    <a:ext uri="{9D8B030D-6E8A-4147-A177-3AD203B41FA5}">
                      <a16:colId xmlns:a16="http://schemas.microsoft.com/office/drawing/2014/main" val="2057397074"/>
                    </a:ext>
                  </a:extLst>
                </a:gridCol>
                <a:gridCol w="3906344">
                  <a:extLst>
                    <a:ext uri="{9D8B030D-6E8A-4147-A177-3AD203B41FA5}">
                      <a16:colId xmlns:a16="http://schemas.microsoft.com/office/drawing/2014/main" val="2025000347"/>
                    </a:ext>
                  </a:extLst>
                </a:gridCol>
                <a:gridCol w="3906344">
                  <a:extLst>
                    <a:ext uri="{9D8B030D-6E8A-4147-A177-3AD203B41FA5}">
                      <a16:colId xmlns:a16="http://schemas.microsoft.com/office/drawing/2014/main" val="1291115702"/>
                    </a:ext>
                  </a:extLst>
                </a:gridCol>
              </a:tblGrid>
              <a:tr h="0">
                <a:tc>
                  <a:txBody>
                    <a:bodyPr/>
                    <a:lstStyle/>
                    <a:p>
                      <a:pPr lvl="0" algn="l"/>
                      <a:endParaRPr lang="es-NI" sz="1800" b="1" kern="1200">
                        <a:solidFill>
                          <a:srgbClr val="4472C4"/>
                        </a:solidFill>
                        <a:latin typeface="Abadi" pitchFamily="34"/>
                        <a:ea typeface="Calibri" pitchFamily="34"/>
                        <a:cs typeface="Times New Roman" pitchFamily="18"/>
                      </a:endParaRPr>
                    </a:p>
                    <a:p>
                      <a:pPr lvl="0" algn="l"/>
                      <a:r>
                        <a:rPr lang="es-NI" sz="1800" b="1" kern="1200">
                          <a:solidFill>
                            <a:srgbClr val="4472C4"/>
                          </a:solidFill>
                          <a:latin typeface="Abadi" pitchFamily="34"/>
                          <a:ea typeface="Calibri" pitchFamily="34"/>
                          <a:cs typeface="Times New Roman" pitchFamily="18"/>
                        </a:rPr>
                        <a:t>             Guatemala </a:t>
                      </a:r>
                    </a:p>
                    <a:p>
                      <a:pPr lvl="0" algn="ctr"/>
                      <a:endParaRPr lang="es-CO">
                        <a:solidFill>
                          <a:srgbClr val="4472C4"/>
                        </a:solidFill>
                      </a:endParaRPr>
                    </a:p>
                  </a:txBody>
                  <a:tcPr>
                    <a:solidFill>
                      <a:srgbClr val="FFFFFF"/>
                    </a:solidFill>
                  </a:tcPr>
                </a:tc>
                <a:tc>
                  <a:txBody>
                    <a:bodyPr/>
                    <a:lstStyle/>
                    <a:p>
                      <a:pPr lvl="0" algn="l"/>
                      <a:r>
                        <a:rPr lang="es-CO" sz="1800" b="1">
                          <a:solidFill>
                            <a:srgbClr val="4472C4"/>
                          </a:solidFill>
                          <a:latin typeface="Abadi" pitchFamily="34"/>
                          <a:ea typeface="Calibri" pitchFamily="34"/>
                          <a:cs typeface="Times New Roman" pitchFamily="18"/>
                        </a:rPr>
                        <a:t> </a:t>
                      </a:r>
                    </a:p>
                    <a:p>
                      <a:pPr lvl="0" algn="l"/>
                      <a:r>
                        <a:rPr lang="es-CO" sz="1800" b="1">
                          <a:solidFill>
                            <a:srgbClr val="4472C4"/>
                          </a:solidFill>
                          <a:latin typeface="Abadi" pitchFamily="34"/>
                          <a:ea typeface="Calibri" pitchFamily="34"/>
                          <a:cs typeface="Times New Roman" pitchFamily="18"/>
                        </a:rPr>
                        <a:t>            El Salvador  </a:t>
                      </a:r>
                      <a:endParaRPr lang="es-CO">
                        <a:solidFill>
                          <a:srgbClr val="4472C4"/>
                        </a:solidFill>
                      </a:endParaRPr>
                    </a:p>
                  </a:txBody>
                  <a:tcPr>
                    <a:solidFill>
                      <a:srgbClr val="FFFFFF"/>
                    </a:solidFill>
                  </a:tcPr>
                </a:tc>
                <a:tc>
                  <a:txBody>
                    <a:bodyPr/>
                    <a:lstStyle/>
                    <a:p>
                      <a:pPr lvl="0" algn="l"/>
                      <a:endParaRPr lang="es-NI" sz="1800" b="1">
                        <a:solidFill>
                          <a:srgbClr val="4472C4"/>
                        </a:solidFill>
                        <a:latin typeface="Abadi" pitchFamily="34"/>
                        <a:ea typeface="Calibri" pitchFamily="34"/>
                        <a:cs typeface="Times New Roman" pitchFamily="18"/>
                      </a:endParaRPr>
                    </a:p>
                    <a:p>
                      <a:pPr lvl="0" algn="l"/>
                      <a:r>
                        <a:rPr lang="es-NI" sz="1800" b="1">
                          <a:solidFill>
                            <a:srgbClr val="4472C4"/>
                          </a:solidFill>
                          <a:latin typeface="Abadi" pitchFamily="34"/>
                          <a:ea typeface="Calibri" pitchFamily="34"/>
                          <a:cs typeface="Times New Roman" pitchFamily="18"/>
                        </a:rPr>
                        <a:t>     Honduras </a:t>
                      </a:r>
                      <a:endParaRPr lang="es-CO">
                        <a:solidFill>
                          <a:srgbClr val="4472C4"/>
                        </a:solidFill>
                      </a:endParaRPr>
                    </a:p>
                  </a:txBody>
                  <a:tcPr>
                    <a:solidFill>
                      <a:srgbClr val="FFFFFF"/>
                    </a:solidFill>
                  </a:tcPr>
                </a:tc>
                <a:extLst>
                  <a:ext uri="{0D108BD9-81ED-4DB2-BD59-A6C34878D82A}">
                    <a16:rowId xmlns:a16="http://schemas.microsoft.com/office/drawing/2014/main" val="2842517375"/>
                  </a:ext>
                </a:extLst>
              </a:tr>
              <a:tr h="3463628">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Velar por la aplicación efectiva del Programa de Prevención de la Violencia y el Delito contra Mujeres, Niñez y Adolescencia;</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Implementar programas de sensibilización para promover un cambio de actitud sobre la explotación y abusos sexuales;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Prohibir explícitamente los castigos corporales;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Garantizar recursos suficientes e para brindar apoyo jurídico y psicológico.</a:t>
                      </a:r>
                    </a:p>
                  </a:txBody>
                  <a:tcPr/>
                </a:tc>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Adoptar medidas para prevenir el reclutamiento de niños y protegerlos de la violencia de las maras y grupos delictivos;</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Revisar políticas y programas de lucha contra la violencia de las maras para adoptar medidas más eficaces que prevengan asesinatos y desapariciones de niños</a:t>
                      </a:r>
                      <a:endParaRPr lang="es-NI" sz="1800" b="0">
                        <a:solidFill>
                          <a:srgbClr val="000000"/>
                        </a:solidFill>
                        <a:latin typeface="Abadi" pitchFamily="34"/>
                        <a:ea typeface="Calibri" pitchFamily="34"/>
                        <a:cs typeface="Times New Roman" pitchFamily="18"/>
                      </a:endParaRPr>
                    </a:p>
                  </a:txBody>
                  <a:tcPr/>
                </a:tc>
                <a:tc>
                  <a:txBody>
                    <a:bodyPr/>
                    <a:lstStyle/>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Asignar recursos necesarios para la divulgación y aplicación de leyes relacionadas con la infancia, como la Ley Contra la Violencia Doméstica;</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Evaluar los resultados del Plan de Oportunidades para la Niñez y la Adolescencia; </a:t>
                      </a:r>
                    </a:p>
                    <a:p>
                      <a:pPr marL="400050" marR="0" lvl="0" indent="-400050" algn="l" defTabSz="914400" rtl="0" fontAlgn="auto" hangingPunct="1">
                        <a:lnSpc>
                          <a:spcPct val="100000"/>
                        </a:lnSpc>
                        <a:spcBef>
                          <a:spcPts val="0"/>
                        </a:spcBef>
                        <a:spcAft>
                          <a:spcPts val="0"/>
                        </a:spcAft>
                        <a:buSzPct val="100000"/>
                        <a:buAutoNum type="romanLcParenR"/>
                        <a:tabLst/>
                      </a:pPr>
                      <a:r>
                        <a:rPr lang="es-NI" sz="1800" b="0">
                          <a:solidFill>
                            <a:srgbClr val="000000"/>
                          </a:solidFill>
                          <a:latin typeface="Abadi" pitchFamily="34"/>
                          <a:ea typeface="Times New Roman" pitchFamily="18"/>
                          <a:cs typeface="Calibri" pitchFamily="34"/>
                        </a:rPr>
                        <a:t>Aplicar la Política Nacional de Prevención de Violencia hacia la Niñez y Juventud y el Plan Nacional de Acción en Derechos Humanos.</a:t>
                      </a:r>
                      <a:endParaRPr lang="es-CO" sz="1800" b="0">
                        <a:solidFill>
                          <a:srgbClr val="000000"/>
                        </a:solidFill>
                        <a:latin typeface="Abadi" pitchFamily="34"/>
                        <a:ea typeface="Calibri" pitchFamily="34"/>
                        <a:cs typeface="Times New Roman" pitchFamily="18"/>
                      </a:endParaRPr>
                    </a:p>
                  </a:txBody>
                  <a:tcPr/>
                </a:tc>
                <a:extLst>
                  <a:ext uri="{0D108BD9-81ED-4DB2-BD59-A6C34878D82A}">
                    <a16:rowId xmlns:a16="http://schemas.microsoft.com/office/drawing/2014/main" val="3509501859"/>
                  </a:ext>
                </a:extLst>
              </a:tr>
            </a:tbl>
          </a:graphicData>
        </a:graphic>
      </p:graphicFrame>
      <p:pic>
        <p:nvPicPr>
          <p:cNvPr id="4" name="Imagen 10">
            <a:extLst>
              <a:ext uri="{FF2B5EF4-FFF2-40B4-BE49-F238E27FC236}">
                <a16:creationId xmlns:a16="http://schemas.microsoft.com/office/drawing/2014/main" id="{BB8309E2-1D9B-0A44-E3E2-FA34BB9C969F}"/>
              </a:ext>
            </a:extLst>
          </p:cNvPr>
          <p:cNvPicPr>
            <a:picLocks noChangeAspect="1"/>
          </p:cNvPicPr>
          <p:nvPr/>
        </p:nvPicPr>
        <p:blipFill>
          <a:blip r:embed="rId3"/>
          <a:stretch>
            <a:fillRect/>
          </a:stretch>
        </p:blipFill>
        <p:spPr>
          <a:xfrm>
            <a:off x="2470068" y="1506940"/>
            <a:ext cx="895718" cy="799405"/>
          </a:xfrm>
          <a:prstGeom prst="rect">
            <a:avLst/>
          </a:prstGeom>
          <a:noFill/>
          <a:ln cap="flat">
            <a:noFill/>
          </a:ln>
        </p:spPr>
      </p:pic>
      <p:pic>
        <p:nvPicPr>
          <p:cNvPr id="5" name="Imagen 11">
            <a:extLst>
              <a:ext uri="{FF2B5EF4-FFF2-40B4-BE49-F238E27FC236}">
                <a16:creationId xmlns:a16="http://schemas.microsoft.com/office/drawing/2014/main" id="{26ACD2F2-B989-8AB5-A18F-6192F0B8E269}"/>
              </a:ext>
            </a:extLst>
          </p:cNvPr>
          <p:cNvPicPr>
            <a:picLocks noChangeAspect="1"/>
          </p:cNvPicPr>
          <p:nvPr/>
        </p:nvPicPr>
        <p:blipFill>
          <a:blip r:embed="rId4"/>
          <a:stretch>
            <a:fillRect/>
          </a:stretch>
        </p:blipFill>
        <p:spPr>
          <a:xfrm>
            <a:off x="6196385" y="1515371"/>
            <a:ext cx="1091793" cy="799405"/>
          </a:xfrm>
          <a:prstGeom prst="rect">
            <a:avLst/>
          </a:prstGeom>
          <a:noFill/>
          <a:ln cap="flat">
            <a:noFill/>
          </a:ln>
        </p:spPr>
      </p:pic>
      <p:pic>
        <p:nvPicPr>
          <p:cNvPr id="6" name="Imagen 12">
            <a:extLst>
              <a:ext uri="{FF2B5EF4-FFF2-40B4-BE49-F238E27FC236}">
                <a16:creationId xmlns:a16="http://schemas.microsoft.com/office/drawing/2014/main" id="{1FA09BF7-B6E3-B2F0-2466-BFC76FC1691E}"/>
              </a:ext>
            </a:extLst>
          </p:cNvPr>
          <p:cNvPicPr>
            <a:picLocks noChangeAspect="1"/>
          </p:cNvPicPr>
          <p:nvPr/>
        </p:nvPicPr>
        <p:blipFill>
          <a:blip r:embed="rId5"/>
          <a:stretch>
            <a:fillRect/>
          </a:stretch>
        </p:blipFill>
        <p:spPr>
          <a:xfrm>
            <a:off x="9529145" y="1489393"/>
            <a:ext cx="1258433" cy="825374"/>
          </a:xfrm>
          <a:prstGeom prst="rect">
            <a:avLst/>
          </a:prstGeom>
          <a:noFill/>
          <a:ln cap="flat">
            <a:noFill/>
          </a:ln>
        </p:spPr>
      </p:pic>
      <p:pic>
        <p:nvPicPr>
          <p:cNvPr id="7" name="Imagen 13">
            <a:extLst>
              <a:ext uri="{FF2B5EF4-FFF2-40B4-BE49-F238E27FC236}">
                <a16:creationId xmlns:a16="http://schemas.microsoft.com/office/drawing/2014/main" id="{416E199A-00F8-81F0-A44E-92B2D4AFA4FC}"/>
              </a:ext>
            </a:extLst>
          </p:cNvPr>
          <p:cNvPicPr>
            <a:picLocks noChangeAspect="1"/>
          </p:cNvPicPr>
          <p:nvPr/>
        </p:nvPicPr>
        <p:blipFill>
          <a:blip r:embed="rId6"/>
          <a:stretch>
            <a:fillRect/>
          </a:stretch>
        </p:blipFill>
        <p:spPr>
          <a:xfrm>
            <a:off x="10046110" y="6094046"/>
            <a:ext cx="2145886" cy="687711"/>
          </a:xfrm>
          <a:prstGeom prst="rect">
            <a:avLst/>
          </a:prstGeom>
          <a:noFill/>
          <a:ln cap="flat">
            <a:noFill/>
          </a:ln>
        </p:spPr>
      </p:pic>
      <p:sp>
        <p:nvSpPr>
          <p:cNvPr id="9" name="Título 1">
            <a:extLst>
              <a:ext uri="{FF2B5EF4-FFF2-40B4-BE49-F238E27FC236}">
                <a16:creationId xmlns:a16="http://schemas.microsoft.com/office/drawing/2014/main" id="{960A9BC7-97FA-1161-3159-801E94F2C88A}"/>
              </a:ext>
            </a:extLst>
          </p:cNvPr>
          <p:cNvSpPr txBox="1">
            <a:spLocks noGrp="1"/>
          </p:cNvSpPr>
          <p:nvPr>
            <p:ph type="title"/>
          </p:nvPr>
        </p:nvSpPr>
        <p:spPr>
          <a:xfrm>
            <a:off x="3238627" y="297760"/>
            <a:ext cx="9957614" cy="1325559"/>
          </a:xfrm>
        </p:spPr>
        <p:txBody>
          <a:bodyPr/>
          <a:lstStyle/>
          <a:p>
            <a:r>
              <a:rPr lang="es-CO" b="1" dirty="0">
                <a:solidFill>
                  <a:schemeClr val="accent1">
                    <a:lumMod val="60000"/>
                    <a:lumOff val="40000"/>
                  </a:schemeClr>
                </a:solidFill>
              </a:rPr>
              <a:t>Trata de Niñas, Niños </a:t>
            </a:r>
            <a:br>
              <a:rPr lang="es-CO" b="1" dirty="0"/>
            </a:br>
            <a:endParaRPr lang="es-CO" b="1" dirty="0">
              <a:solidFill>
                <a:schemeClr val="accent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50">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83A0053F-7700-0EB9-1CCE-3072E1B483C6}"/>
              </a:ext>
            </a:extLst>
          </p:cNvPr>
          <p:cNvSpPr txBox="1"/>
          <p:nvPr/>
        </p:nvSpPr>
        <p:spPr>
          <a:xfrm>
            <a:off x="3568352" y="179657"/>
            <a:ext cx="10036271" cy="1325559"/>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400" b="1" dirty="0">
                <a:solidFill>
                  <a:schemeClr val="accent1">
                    <a:lumMod val="60000"/>
                    <a:lumOff val="40000"/>
                  </a:schemeClr>
                </a:solidFill>
                <a:latin typeface="Calibri"/>
              </a:rPr>
              <a:t>Trata de Niñas, Niños </a:t>
            </a:r>
            <a:endParaRPr lang="es-CO" sz="4400" b="1" i="0" u="none" strike="noStrike" kern="1200" cap="none" spc="0" baseline="0" dirty="0">
              <a:solidFill>
                <a:schemeClr val="accent1">
                  <a:lumMod val="60000"/>
                  <a:lumOff val="40000"/>
                </a:schemeClr>
              </a:solidFill>
              <a:uFillTx/>
              <a:latin typeface="Calibri"/>
            </a:endParaRPr>
          </a:p>
        </p:txBody>
      </p:sp>
      <p:pic>
        <p:nvPicPr>
          <p:cNvPr id="4" name="Imagen 1">
            <a:extLst>
              <a:ext uri="{FF2B5EF4-FFF2-40B4-BE49-F238E27FC236}">
                <a16:creationId xmlns:a16="http://schemas.microsoft.com/office/drawing/2014/main" id="{FE37B519-8999-7548-7358-BC3FA5B632F0}"/>
              </a:ext>
            </a:extLst>
          </p:cNvPr>
          <p:cNvPicPr>
            <a:picLocks noChangeAspect="1"/>
          </p:cNvPicPr>
          <p:nvPr/>
        </p:nvPicPr>
        <p:blipFill>
          <a:blip r:embed="rId2"/>
          <a:stretch>
            <a:fillRect/>
          </a:stretch>
        </p:blipFill>
        <p:spPr>
          <a:xfrm>
            <a:off x="1062111" y="257996"/>
            <a:ext cx="1317522" cy="1121237"/>
          </a:xfrm>
          <a:prstGeom prst="rect">
            <a:avLst/>
          </a:prstGeom>
          <a:noFill/>
          <a:ln cap="flat">
            <a:noFill/>
          </a:ln>
        </p:spPr>
      </p:pic>
      <p:graphicFrame>
        <p:nvGraphicFramePr>
          <p:cNvPr id="5" name="Tabla 8">
            <a:extLst>
              <a:ext uri="{FF2B5EF4-FFF2-40B4-BE49-F238E27FC236}">
                <a16:creationId xmlns:a16="http://schemas.microsoft.com/office/drawing/2014/main" id="{04B2B491-4207-7563-5DBE-AB78FC09ED73}"/>
              </a:ext>
            </a:extLst>
          </p:cNvPr>
          <p:cNvGraphicFramePr>
            <a:graphicFrameLocks noGrp="1"/>
          </p:cNvGraphicFramePr>
          <p:nvPr/>
        </p:nvGraphicFramePr>
        <p:xfrm>
          <a:off x="585188" y="1457571"/>
          <a:ext cx="11406489" cy="4846320"/>
        </p:xfrm>
        <a:graphic>
          <a:graphicData uri="http://schemas.openxmlformats.org/drawingml/2006/table">
            <a:tbl>
              <a:tblPr firstRow="1" bandRow="1">
                <a:effectLst/>
                <a:tableStyleId>{5C22544A-7EE6-4342-B048-85BDC9FD1C3A}</a:tableStyleId>
              </a:tblPr>
              <a:tblGrid>
                <a:gridCol w="3802166">
                  <a:extLst>
                    <a:ext uri="{9D8B030D-6E8A-4147-A177-3AD203B41FA5}">
                      <a16:colId xmlns:a16="http://schemas.microsoft.com/office/drawing/2014/main" val="2160601723"/>
                    </a:ext>
                  </a:extLst>
                </a:gridCol>
                <a:gridCol w="4093869">
                  <a:extLst>
                    <a:ext uri="{9D8B030D-6E8A-4147-A177-3AD203B41FA5}">
                      <a16:colId xmlns:a16="http://schemas.microsoft.com/office/drawing/2014/main" val="2109914689"/>
                    </a:ext>
                  </a:extLst>
                </a:gridCol>
                <a:gridCol w="3510454">
                  <a:extLst>
                    <a:ext uri="{9D8B030D-6E8A-4147-A177-3AD203B41FA5}">
                      <a16:colId xmlns:a16="http://schemas.microsoft.com/office/drawing/2014/main" val="533050482"/>
                    </a:ext>
                  </a:extLst>
                </a:gridCol>
              </a:tblGrid>
              <a:tr h="370844">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Nicaragua </a:t>
                      </a:r>
                    </a:p>
                    <a:p>
                      <a:pPr lvl="0"/>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Costa Rica  </a:t>
                      </a:r>
                      <a:endParaRPr lang="es-CO">
                        <a:solidFill>
                          <a:srgbClr val="4472C4"/>
                        </a:solidFill>
                      </a:endParaRPr>
                    </a:p>
                  </a:txBody>
                  <a:tcPr>
                    <a:solidFill>
                      <a:srgbClr val="FFFFFF"/>
                    </a:solidFill>
                  </a:tcPr>
                </a:tc>
                <a:tc>
                  <a:txBody>
                    <a:bodyPr/>
                    <a:lstStyle/>
                    <a:p>
                      <a:pPr lvl="0"/>
                      <a:endParaRPr lang="es-NI" sz="1800" b="1">
                        <a:solidFill>
                          <a:srgbClr val="4472C4"/>
                        </a:solidFill>
                        <a:latin typeface="Abadi" pitchFamily="34"/>
                        <a:ea typeface="Calibri" pitchFamily="34"/>
                        <a:cs typeface="Times New Roman" pitchFamily="18"/>
                      </a:endParaRPr>
                    </a:p>
                    <a:p>
                      <a:pPr lvl="0"/>
                      <a:r>
                        <a:rPr lang="es-NI" sz="1800" b="1">
                          <a:solidFill>
                            <a:srgbClr val="4472C4"/>
                          </a:solidFill>
                          <a:latin typeface="Abadi" pitchFamily="34"/>
                          <a:ea typeface="Calibri" pitchFamily="34"/>
                          <a:cs typeface="Times New Roman" pitchFamily="18"/>
                        </a:rPr>
                        <a:t>      Panamá  </a:t>
                      </a:r>
                      <a:endParaRPr lang="es-CO">
                        <a:solidFill>
                          <a:srgbClr val="4472C4"/>
                        </a:solidFill>
                      </a:endParaRPr>
                    </a:p>
                  </a:txBody>
                  <a:tcPr>
                    <a:solidFill>
                      <a:srgbClr val="FFFFFF"/>
                    </a:solidFill>
                  </a:tcPr>
                </a:tc>
                <a:extLst>
                  <a:ext uri="{0D108BD9-81ED-4DB2-BD59-A6C34878D82A}">
                    <a16:rowId xmlns:a16="http://schemas.microsoft.com/office/drawing/2014/main" val="2587656878"/>
                  </a:ext>
                </a:extLst>
              </a:tr>
              <a:tr h="370844">
                <a:tc>
                  <a:txBody>
                    <a:bodyPr/>
                    <a:lstStyle/>
                    <a:p>
                      <a:pPr marL="400050" marR="0" lvl="0" indent="-400050" algn="just" defTabSz="914400" rtl="0" fontAlgn="auto" hangingPunct="1">
                        <a:lnSpc>
                          <a:spcPct val="100000"/>
                        </a:lnSpc>
                        <a:spcBef>
                          <a:spcPts val="0"/>
                        </a:spcBef>
                        <a:spcAft>
                          <a:spcPts val="0"/>
                        </a:spcAft>
                        <a:buSzPct val="100000"/>
                        <a:buAutoNum type="romanLcParenR"/>
                        <a:tabLst/>
                      </a:pPr>
                      <a:r>
                        <a:rPr lang="es-NI" sz="1800" b="0" i="0">
                          <a:solidFill>
                            <a:srgbClr val="000000"/>
                          </a:solidFill>
                          <a:latin typeface="Abadi" pitchFamily="34"/>
                          <a:ea typeface="Times New Roman" pitchFamily="18"/>
                          <a:cs typeface="Calibri" pitchFamily="34"/>
                        </a:rPr>
                        <a:t>Priorizar la prevención abordando causas subyacentes y asignando recursos para prevenir la violencia;</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i="0">
                          <a:solidFill>
                            <a:srgbClr val="000000"/>
                          </a:solidFill>
                          <a:latin typeface="Abadi" pitchFamily="34"/>
                          <a:ea typeface="Times New Roman" pitchFamily="18"/>
                          <a:cs typeface="Calibri" pitchFamily="34"/>
                        </a:rPr>
                        <a:t>Fomentar la capacidad de los trabajadores que intervienen con niños;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i="0">
                          <a:solidFill>
                            <a:srgbClr val="000000"/>
                          </a:solidFill>
                          <a:latin typeface="Abadi" pitchFamily="34"/>
                          <a:ea typeface="Times New Roman" pitchFamily="18"/>
                          <a:cs typeface="Calibri" pitchFamily="34"/>
                        </a:rPr>
                        <a:t>Abordar los aspectos de género en la violencia contra los niños.</a:t>
                      </a:r>
                    </a:p>
                    <a:p>
                      <a:pPr marL="400050" marR="0" lvl="0" indent="-400050" algn="just" defTabSz="914400" rtl="0" fontAlgn="auto" hangingPunct="1">
                        <a:lnSpc>
                          <a:spcPct val="100000"/>
                        </a:lnSpc>
                        <a:spcBef>
                          <a:spcPts val="0"/>
                        </a:spcBef>
                        <a:spcAft>
                          <a:spcPts val="0"/>
                        </a:spcAft>
                        <a:buSzPct val="100000"/>
                        <a:buAutoNum type="romanLcParenR"/>
                        <a:tabLst/>
                      </a:pPr>
                      <a:endParaRPr lang="es-NI" sz="1800" b="0" i="0">
                        <a:solidFill>
                          <a:srgbClr val="000000"/>
                        </a:solidFill>
                        <a:latin typeface="Abadi" pitchFamily="34"/>
                        <a:ea typeface="Calibri" pitchFamily="34"/>
                        <a:cs typeface="Times New Roman" pitchFamily="18"/>
                      </a:endParaRPr>
                    </a:p>
                  </a:txBody>
                  <a:tcPr/>
                </a:tc>
                <a:tc>
                  <a:txBody>
                    <a:bodyPr/>
                    <a:lstStyle/>
                    <a:p>
                      <a:pPr marL="400050" marR="0" lvl="0" indent="-400050" algn="just" defTabSz="914400" rtl="0" fontAlgn="auto" hangingPunct="1">
                        <a:lnSpc>
                          <a:spcPct val="100000"/>
                        </a:lnSpc>
                        <a:spcBef>
                          <a:spcPts val="0"/>
                        </a:spcBef>
                        <a:spcAft>
                          <a:spcPts val="0"/>
                        </a:spcAft>
                        <a:buSzPct val="100000"/>
                        <a:buFont typeface="Symbol" pitchFamily="18"/>
                        <a:buAutoNum type="romanLcParenR"/>
                        <a:tabLst>
                          <a:tab pos="914400" algn="l"/>
                        </a:tabLst>
                      </a:pPr>
                      <a:r>
                        <a:rPr lang="es-NI" sz="1800" b="0" i="0">
                          <a:solidFill>
                            <a:srgbClr val="000000"/>
                          </a:solidFill>
                          <a:latin typeface="Abadi" pitchFamily="34"/>
                          <a:ea typeface="Times New Roman" pitchFamily="18"/>
                          <a:cs typeface="Calibri" pitchFamily="34"/>
                        </a:rPr>
                        <a:t>Adoptar medidas para detectar casos de maltrato infantil por parte de la policía; </a:t>
                      </a:r>
                    </a:p>
                    <a:p>
                      <a:pPr marL="400050" marR="0" lvl="0" indent="-400050" algn="just" defTabSz="914400" rtl="0" fontAlgn="auto" hangingPunct="1">
                        <a:lnSpc>
                          <a:spcPct val="100000"/>
                        </a:lnSpc>
                        <a:spcBef>
                          <a:spcPts val="0"/>
                        </a:spcBef>
                        <a:spcAft>
                          <a:spcPts val="0"/>
                        </a:spcAft>
                        <a:buSzPct val="100000"/>
                        <a:buFont typeface="Symbol" pitchFamily="18"/>
                        <a:buAutoNum type="romanLcParenR"/>
                        <a:tabLst>
                          <a:tab pos="914400" algn="l"/>
                        </a:tabLst>
                      </a:pPr>
                      <a:r>
                        <a:rPr lang="es-NI" sz="1800" b="0" i="0">
                          <a:solidFill>
                            <a:srgbClr val="000000"/>
                          </a:solidFill>
                          <a:latin typeface="Abadi" pitchFamily="34"/>
                          <a:ea typeface="Times New Roman" pitchFamily="18"/>
                          <a:cs typeface="Calibri" pitchFamily="34"/>
                        </a:rPr>
                        <a:t>Garantizar el cumplimiento de la legislación que prohíbe los castigos corporales, sanciones colectivas y aislamiento; </a:t>
                      </a:r>
                    </a:p>
                    <a:p>
                      <a:pPr marL="400050" marR="0" lvl="0" indent="-400050" algn="just" defTabSz="914400" rtl="0" fontAlgn="auto" hangingPunct="1">
                        <a:lnSpc>
                          <a:spcPct val="100000"/>
                        </a:lnSpc>
                        <a:spcBef>
                          <a:spcPts val="0"/>
                        </a:spcBef>
                        <a:spcAft>
                          <a:spcPts val="0"/>
                        </a:spcAft>
                        <a:buSzPct val="100000"/>
                        <a:buFont typeface="Symbol" pitchFamily="18"/>
                        <a:buAutoNum type="romanLcParenR"/>
                        <a:tabLst>
                          <a:tab pos="914400" algn="l"/>
                        </a:tabLst>
                      </a:pPr>
                      <a:r>
                        <a:rPr lang="es-NI" sz="1800" b="0" i="0">
                          <a:solidFill>
                            <a:srgbClr val="000000"/>
                          </a:solidFill>
                          <a:latin typeface="Abadi" pitchFamily="34"/>
                          <a:ea typeface="Times New Roman" pitchFamily="18"/>
                          <a:cs typeface="Calibri" pitchFamily="34"/>
                        </a:rPr>
                        <a:t>Reforzar mecanismos de denuncia independientes y asegurar medios de reparación en casos de violencia.</a:t>
                      </a:r>
                    </a:p>
                  </a:txBody>
                  <a:tcPr/>
                </a:tc>
                <a:tc>
                  <a:txBody>
                    <a:bodyPr/>
                    <a:lstStyle/>
                    <a:p>
                      <a:pPr marL="400050" marR="0" lvl="0" indent="-400050" algn="just" defTabSz="914400" rtl="0" fontAlgn="auto" hangingPunct="1">
                        <a:lnSpc>
                          <a:spcPct val="100000"/>
                        </a:lnSpc>
                        <a:spcBef>
                          <a:spcPts val="0"/>
                        </a:spcBef>
                        <a:spcAft>
                          <a:spcPts val="0"/>
                        </a:spcAft>
                        <a:buSzPct val="100000"/>
                        <a:buAutoNum type="romanLcParenR"/>
                        <a:tabLst/>
                      </a:pPr>
                      <a:r>
                        <a:rPr lang="es-NI" sz="1800" b="0" i="0">
                          <a:solidFill>
                            <a:srgbClr val="000000"/>
                          </a:solidFill>
                          <a:latin typeface="Abadi" pitchFamily="34"/>
                          <a:ea typeface="Times New Roman" pitchFamily="18"/>
                          <a:cs typeface="Calibri" pitchFamily="34"/>
                        </a:rPr>
                        <a:t>Reforzar sensibilización sobre los daños de los castigos corporales;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i="0">
                          <a:solidFill>
                            <a:srgbClr val="000000"/>
                          </a:solidFill>
                          <a:latin typeface="Abadi" pitchFamily="34"/>
                          <a:ea typeface="Times New Roman" pitchFamily="18"/>
                          <a:cs typeface="Calibri" pitchFamily="34"/>
                        </a:rPr>
                        <a:t>Crear conciencia sobre la violencia doméstica, malos tratos y abusos sexuales;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i="0">
                          <a:solidFill>
                            <a:srgbClr val="000000"/>
                          </a:solidFill>
                          <a:latin typeface="Abadi" pitchFamily="34"/>
                          <a:ea typeface="Times New Roman" pitchFamily="18"/>
                          <a:cs typeface="Calibri" pitchFamily="34"/>
                        </a:rPr>
                        <a:t>Asignar suficientes recursos a la unidad de protección de derechos de la Secretaría de Niñez; </a:t>
                      </a:r>
                    </a:p>
                    <a:p>
                      <a:pPr marL="400050" marR="0" lvl="0" indent="-400050" algn="just" defTabSz="914400" rtl="0" fontAlgn="auto" hangingPunct="1">
                        <a:lnSpc>
                          <a:spcPct val="100000"/>
                        </a:lnSpc>
                        <a:spcBef>
                          <a:spcPts val="0"/>
                        </a:spcBef>
                        <a:spcAft>
                          <a:spcPts val="0"/>
                        </a:spcAft>
                        <a:buSzPct val="100000"/>
                        <a:buAutoNum type="romanLcParenR"/>
                        <a:tabLst/>
                      </a:pPr>
                      <a:r>
                        <a:rPr lang="es-NI" sz="1800" b="0" i="0">
                          <a:solidFill>
                            <a:srgbClr val="000000"/>
                          </a:solidFill>
                          <a:latin typeface="Abadi" pitchFamily="34"/>
                          <a:ea typeface="Times New Roman" pitchFamily="18"/>
                          <a:cs typeface="Calibri" pitchFamily="34"/>
                        </a:rPr>
                        <a:t>Concienciar sobre los efectos nocivos de la cohabitación entre niñas y hombres mayores.</a:t>
                      </a:r>
                      <a:endParaRPr lang="es-CO" sz="1800" b="0" i="0">
                        <a:solidFill>
                          <a:srgbClr val="000000"/>
                        </a:solidFill>
                        <a:latin typeface="Abadi" pitchFamily="34"/>
                        <a:ea typeface="Calibri" pitchFamily="34"/>
                        <a:cs typeface="Times New Roman" pitchFamily="18"/>
                      </a:endParaRPr>
                    </a:p>
                  </a:txBody>
                  <a:tcPr/>
                </a:tc>
                <a:extLst>
                  <a:ext uri="{0D108BD9-81ED-4DB2-BD59-A6C34878D82A}">
                    <a16:rowId xmlns:a16="http://schemas.microsoft.com/office/drawing/2014/main" val="601766409"/>
                  </a:ext>
                </a:extLst>
              </a:tr>
            </a:tbl>
          </a:graphicData>
        </a:graphic>
      </p:graphicFrame>
      <p:pic>
        <p:nvPicPr>
          <p:cNvPr id="6" name="Imagen 9">
            <a:extLst>
              <a:ext uri="{FF2B5EF4-FFF2-40B4-BE49-F238E27FC236}">
                <a16:creationId xmlns:a16="http://schemas.microsoft.com/office/drawing/2014/main" id="{3A2B3AB0-DFE1-B8D4-8417-8B8FCFA97000}"/>
              </a:ext>
            </a:extLst>
          </p:cNvPr>
          <p:cNvPicPr>
            <a:picLocks noChangeAspect="1"/>
          </p:cNvPicPr>
          <p:nvPr/>
        </p:nvPicPr>
        <p:blipFill>
          <a:blip r:embed="rId3"/>
          <a:stretch>
            <a:fillRect/>
          </a:stretch>
        </p:blipFill>
        <p:spPr>
          <a:xfrm>
            <a:off x="3319710" y="1552861"/>
            <a:ext cx="821716" cy="828510"/>
          </a:xfrm>
          <a:prstGeom prst="rect">
            <a:avLst/>
          </a:prstGeom>
          <a:noFill/>
          <a:ln cap="flat">
            <a:noFill/>
          </a:ln>
        </p:spPr>
      </p:pic>
      <p:pic>
        <p:nvPicPr>
          <p:cNvPr id="7" name="Imagen 10">
            <a:extLst>
              <a:ext uri="{FF2B5EF4-FFF2-40B4-BE49-F238E27FC236}">
                <a16:creationId xmlns:a16="http://schemas.microsoft.com/office/drawing/2014/main" id="{0137EAD9-7F16-341B-7156-1F0BC43BFC23}"/>
              </a:ext>
            </a:extLst>
          </p:cNvPr>
          <p:cNvPicPr>
            <a:picLocks noChangeAspect="1"/>
          </p:cNvPicPr>
          <p:nvPr/>
        </p:nvPicPr>
        <p:blipFill>
          <a:blip r:embed="rId4"/>
          <a:stretch>
            <a:fillRect/>
          </a:stretch>
        </p:blipFill>
        <p:spPr>
          <a:xfrm>
            <a:off x="6420295" y="1573874"/>
            <a:ext cx="909736" cy="828510"/>
          </a:xfrm>
          <a:prstGeom prst="rect">
            <a:avLst/>
          </a:prstGeom>
          <a:noFill/>
          <a:ln cap="flat">
            <a:noFill/>
          </a:ln>
        </p:spPr>
      </p:pic>
      <p:pic>
        <p:nvPicPr>
          <p:cNvPr id="8" name="Imagen 11">
            <a:extLst>
              <a:ext uri="{FF2B5EF4-FFF2-40B4-BE49-F238E27FC236}">
                <a16:creationId xmlns:a16="http://schemas.microsoft.com/office/drawing/2014/main" id="{D63E0AE2-D56E-53D1-8A2C-86460C8DED3C}"/>
              </a:ext>
            </a:extLst>
          </p:cNvPr>
          <p:cNvPicPr>
            <a:picLocks noChangeAspect="1"/>
          </p:cNvPicPr>
          <p:nvPr/>
        </p:nvPicPr>
        <p:blipFill>
          <a:blip r:embed="rId5"/>
          <a:stretch>
            <a:fillRect/>
          </a:stretch>
        </p:blipFill>
        <p:spPr>
          <a:xfrm>
            <a:off x="9891613" y="1531144"/>
            <a:ext cx="1354326" cy="820171"/>
          </a:xfrm>
          <a:prstGeom prst="rect">
            <a:avLst/>
          </a:prstGeom>
          <a:noFill/>
          <a:ln cap="flat">
            <a:noFill/>
          </a:ln>
        </p:spPr>
      </p:pic>
      <p:pic>
        <p:nvPicPr>
          <p:cNvPr id="9" name="Imagen 13">
            <a:extLst>
              <a:ext uri="{FF2B5EF4-FFF2-40B4-BE49-F238E27FC236}">
                <a16:creationId xmlns:a16="http://schemas.microsoft.com/office/drawing/2014/main" id="{A9B8D293-7513-37CB-227C-0EE676EE504A}"/>
              </a:ext>
            </a:extLst>
          </p:cNvPr>
          <p:cNvPicPr>
            <a:picLocks noChangeAspect="1"/>
          </p:cNvPicPr>
          <p:nvPr/>
        </p:nvPicPr>
        <p:blipFill>
          <a:blip r:embed="rId6"/>
          <a:srcRect t="59888"/>
          <a:stretch>
            <a:fillRect/>
          </a:stretch>
        </p:blipFill>
        <p:spPr>
          <a:xfrm>
            <a:off x="10046110" y="6505901"/>
            <a:ext cx="2145886" cy="275856"/>
          </a:xfrm>
          <a:prstGeom prst="rect">
            <a:avLst/>
          </a:prstGeom>
          <a:noFill/>
          <a:ln cap="flat">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4FE0A65E-D962-D4F0-5613-D5842DFF5183}"/>
              </a:ext>
            </a:extLst>
          </p:cNvPr>
          <p:cNvSpPr txBox="1">
            <a:spLocks noGrp="1"/>
          </p:cNvSpPr>
          <p:nvPr>
            <p:ph idx="1"/>
          </p:nvPr>
        </p:nvSpPr>
        <p:spPr>
          <a:xfrm>
            <a:off x="838203" y="1481492"/>
            <a:ext cx="6300023" cy="4761984"/>
          </a:xfrm>
        </p:spPr>
        <p:txBody>
          <a:bodyPr>
            <a:noAutofit/>
          </a:bodyPr>
          <a:lstStyle/>
          <a:p>
            <a:pPr lvl="0">
              <a:lnSpc>
                <a:spcPct val="100000"/>
              </a:lnSpc>
              <a:spcBef>
                <a:spcPts val="0"/>
              </a:spcBef>
            </a:pPr>
            <a:r>
              <a:rPr lang="es-NI" sz="1800">
                <a:latin typeface="Abadi" pitchFamily="34"/>
                <a:cs typeface="Calibri" pitchFamily="34"/>
              </a:rPr>
              <a:t>Centroamérica se configura como una zona de tránsito para migrantes. Muchos de ellos son migrantes irregulares provenientes de Sudamérica y el Caribe.</a:t>
            </a:r>
          </a:p>
          <a:p>
            <a:pPr lvl="0">
              <a:lnSpc>
                <a:spcPct val="100000"/>
              </a:lnSpc>
              <a:spcBef>
                <a:spcPts val="0"/>
              </a:spcBef>
            </a:pPr>
            <a:endParaRPr lang="es-CO" sz="800">
              <a:latin typeface="Abadi" pitchFamily="34"/>
              <a:ea typeface="Calibri" pitchFamily="34"/>
              <a:cs typeface="Times New Roman" pitchFamily="18"/>
            </a:endParaRPr>
          </a:p>
          <a:p>
            <a:pPr lvl="0">
              <a:lnSpc>
                <a:spcPct val="100000"/>
              </a:lnSpc>
              <a:spcBef>
                <a:spcPts val="0"/>
              </a:spcBef>
            </a:pPr>
            <a:r>
              <a:rPr lang="es-NI" sz="1800">
                <a:latin typeface="Abadi" pitchFamily="34"/>
                <a:cs typeface="Calibri" pitchFamily="34"/>
              </a:rPr>
              <a:t>En el año 2023 más de medio millón de migrantes en tránsito irregular atravesaron el Darién: un aumento del 109% en comparación con el año 2022 (OIM: 2023).</a:t>
            </a:r>
          </a:p>
          <a:p>
            <a:pPr marL="0" lvl="0" indent="0">
              <a:lnSpc>
                <a:spcPct val="100000"/>
              </a:lnSpc>
              <a:spcBef>
                <a:spcPts val="0"/>
              </a:spcBef>
              <a:buNone/>
            </a:pPr>
            <a:endParaRPr lang="es-NI" sz="1800">
              <a:latin typeface="Abadi" pitchFamily="34"/>
              <a:cs typeface="Calibri" pitchFamily="34"/>
            </a:endParaRPr>
          </a:p>
          <a:p>
            <a:pPr lvl="0">
              <a:lnSpc>
                <a:spcPct val="100000"/>
              </a:lnSpc>
              <a:spcBef>
                <a:spcPts val="0"/>
              </a:spcBef>
            </a:pPr>
            <a:r>
              <a:rPr lang="es-NI" sz="1800">
                <a:latin typeface="Abadi" pitchFamily="34"/>
                <a:ea typeface="Calibri" pitchFamily="34"/>
                <a:cs typeface="Times New Roman" pitchFamily="18"/>
              </a:rPr>
              <a:t>La justicia penal en adolescentes en Centroamérica se encuentra en una encrucijada marcada por la violencia, la pobreza y la falta de oportunidades. </a:t>
            </a:r>
          </a:p>
          <a:p>
            <a:pPr lvl="1" algn="just">
              <a:lnSpc>
                <a:spcPct val="100000"/>
              </a:lnSpc>
              <a:spcBef>
                <a:spcPts val="0"/>
              </a:spcBef>
            </a:pPr>
            <a:r>
              <a:rPr lang="es-NI" sz="1800">
                <a:latin typeface="Abadi" pitchFamily="34"/>
                <a:ea typeface="Calibri" pitchFamily="34"/>
                <a:cs typeface="Times New Roman" pitchFamily="18"/>
              </a:rPr>
              <a:t>En Guatemala, El Salvador y Honduras, la situación se complica por la alta criminalidad y la respuesta estatal. </a:t>
            </a:r>
          </a:p>
          <a:p>
            <a:pPr lvl="1" algn="just">
              <a:lnSpc>
                <a:spcPct val="100000"/>
              </a:lnSpc>
              <a:spcBef>
                <a:spcPts val="0"/>
              </a:spcBef>
            </a:pPr>
            <a:r>
              <a:rPr lang="es-NI" sz="1800">
                <a:latin typeface="Abadi" pitchFamily="34"/>
                <a:ea typeface="Calibri" pitchFamily="34"/>
                <a:cs typeface="Times New Roman" pitchFamily="18"/>
              </a:rPr>
              <a:t>Costa Rica y Panamá han adoptado enfoques más centrados en la rehabilitación y la reintegración social.</a:t>
            </a:r>
          </a:p>
          <a:p>
            <a:pPr lvl="1" algn="just">
              <a:lnSpc>
                <a:spcPct val="100000"/>
              </a:lnSpc>
              <a:spcBef>
                <a:spcPts val="0"/>
              </a:spcBef>
            </a:pPr>
            <a:r>
              <a:rPr lang="es-NI" sz="1800">
                <a:latin typeface="Abadi" pitchFamily="34"/>
                <a:ea typeface="Calibri" pitchFamily="34"/>
                <a:cs typeface="Times New Roman" pitchFamily="18"/>
              </a:rPr>
              <a:t>En Nicaragua se identifica un aumento en las detenciones políticas de adolescentes.</a:t>
            </a:r>
            <a:endParaRPr lang="es-CO" sz="1800">
              <a:latin typeface="Calibri" pitchFamily="34"/>
              <a:ea typeface="Calibri" pitchFamily="34"/>
              <a:cs typeface="Times New Roman" pitchFamily="18"/>
            </a:endParaRPr>
          </a:p>
        </p:txBody>
      </p:sp>
      <p:sp>
        <p:nvSpPr>
          <p:cNvPr id="3" name="Título 1">
            <a:extLst>
              <a:ext uri="{FF2B5EF4-FFF2-40B4-BE49-F238E27FC236}">
                <a16:creationId xmlns:a16="http://schemas.microsoft.com/office/drawing/2014/main" id="{15AED595-37B0-104D-BBAA-EF8778009252}"/>
              </a:ext>
            </a:extLst>
          </p:cNvPr>
          <p:cNvSpPr txBox="1"/>
          <p:nvPr/>
        </p:nvSpPr>
        <p:spPr>
          <a:xfrm>
            <a:off x="2464216" y="155933"/>
            <a:ext cx="9348020" cy="1325559"/>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400" b="1" i="0" u="none" strike="noStrike" kern="1200" cap="none" spc="0" baseline="0" dirty="0">
                <a:solidFill>
                  <a:schemeClr val="accent1">
                    <a:lumMod val="60000"/>
                    <a:lumOff val="40000"/>
                  </a:schemeClr>
                </a:solidFill>
                <a:uFillTx/>
                <a:latin typeface="Calibri"/>
              </a:rPr>
              <a:t>Medidas Especiales de Protección</a:t>
            </a:r>
          </a:p>
        </p:txBody>
      </p:sp>
      <p:graphicFrame>
        <p:nvGraphicFramePr>
          <p:cNvPr id="4" name="Tabla 5">
            <a:extLst>
              <a:ext uri="{FF2B5EF4-FFF2-40B4-BE49-F238E27FC236}">
                <a16:creationId xmlns:a16="http://schemas.microsoft.com/office/drawing/2014/main" id="{4364AB8C-D6E7-8FED-A95A-9D08DA9AFE15}"/>
              </a:ext>
            </a:extLst>
          </p:cNvPr>
          <p:cNvGraphicFramePr>
            <a:graphicFrameLocks noGrp="1"/>
          </p:cNvGraphicFramePr>
          <p:nvPr/>
        </p:nvGraphicFramePr>
        <p:xfrm>
          <a:off x="7242688" y="3268285"/>
          <a:ext cx="4670315" cy="1517906"/>
        </p:xfrm>
        <a:graphic>
          <a:graphicData uri="http://schemas.openxmlformats.org/drawingml/2006/table">
            <a:tbl>
              <a:tblPr firstRow="1" firstCol="1" bandRow="1">
                <a:effectLst/>
                <a:tableStyleId>{5C22544A-7EE6-4342-B048-85BDC9FD1C3A}</a:tableStyleId>
              </a:tblPr>
              <a:tblGrid>
                <a:gridCol w="1556418">
                  <a:extLst>
                    <a:ext uri="{9D8B030D-6E8A-4147-A177-3AD203B41FA5}">
                      <a16:colId xmlns:a16="http://schemas.microsoft.com/office/drawing/2014/main" val="2477455602"/>
                    </a:ext>
                  </a:extLst>
                </a:gridCol>
                <a:gridCol w="1066007">
                  <a:extLst>
                    <a:ext uri="{9D8B030D-6E8A-4147-A177-3AD203B41FA5}">
                      <a16:colId xmlns:a16="http://schemas.microsoft.com/office/drawing/2014/main" val="3347138477"/>
                    </a:ext>
                  </a:extLst>
                </a:gridCol>
                <a:gridCol w="2047890">
                  <a:extLst>
                    <a:ext uri="{9D8B030D-6E8A-4147-A177-3AD203B41FA5}">
                      <a16:colId xmlns:a16="http://schemas.microsoft.com/office/drawing/2014/main" val="3511605128"/>
                    </a:ext>
                  </a:extLst>
                </a:gridCol>
              </a:tblGrid>
              <a:tr h="0">
                <a:tc>
                  <a:txBody>
                    <a:bodyPr/>
                    <a:lstStyle/>
                    <a:p>
                      <a:pPr lvl="0" algn="ctr">
                        <a:lnSpc>
                          <a:spcPct val="107000"/>
                        </a:lnSpc>
                        <a:spcAft>
                          <a:spcPts val="800"/>
                        </a:spcAft>
                      </a:pPr>
                      <a:r>
                        <a:rPr lang="es-CO" sz="1600" kern="1200"/>
                        <a:t>Nacionalidad</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Registros</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Cambio porcentual 2022 y 2023</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90947554"/>
                  </a:ext>
                </a:extLst>
              </a:tr>
              <a:tr h="0">
                <a:tc>
                  <a:txBody>
                    <a:bodyPr/>
                    <a:lstStyle/>
                    <a:p>
                      <a:pPr lvl="0" algn="just">
                        <a:lnSpc>
                          <a:spcPct val="107000"/>
                        </a:lnSpc>
                        <a:spcAft>
                          <a:spcPts val="800"/>
                        </a:spcAft>
                      </a:pPr>
                      <a:r>
                        <a:rPr lang="es-CO" sz="1600" kern="1200"/>
                        <a:t>Guatemala</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81,535</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+17</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076427065"/>
                  </a:ext>
                </a:extLst>
              </a:tr>
              <a:tr h="0">
                <a:tc>
                  <a:txBody>
                    <a:bodyPr/>
                    <a:lstStyle/>
                    <a:p>
                      <a:pPr lvl="0" algn="just">
                        <a:lnSpc>
                          <a:spcPct val="107000"/>
                        </a:lnSpc>
                        <a:spcAft>
                          <a:spcPts val="800"/>
                        </a:spcAft>
                      </a:pPr>
                      <a:r>
                        <a:rPr lang="es-CO" sz="1600" kern="1200"/>
                        <a:t>Honduras</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119,402</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+64</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028661816"/>
                  </a:ext>
                </a:extLst>
              </a:tr>
              <a:tr h="0">
                <a:tc>
                  <a:txBody>
                    <a:bodyPr/>
                    <a:lstStyle/>
                    <a:p>
                      <a:pPr lvl="0" algn="just">
                        <a:lnSpc>
                          <a:spcPct val="107000"/>
                        </a:lnSpc>
                        <a:spcAft>
                          <a:spcPts val="800"/>
                        </a:spcAft>
                      </a:pPr>
                      <a:r>
                        <a:rPr lang="es-CO" sz="1600" kern="1200"/>
                        <a:t>El Salvador</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24,308</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-11</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770631536"/>
                  </a:ext>
                </a:extLst>
              </a:tr>
              <a:tr h="0">
                <a:tc>
                  <a:txBody>
                    <a:bodyPr/>
                    <a:lstStyle/>
                    <a:p>
                      <a:pPr lvl="0" algn="just">
                        <a:lnSpc>
                          <a:spcPct val="107000"/>
                        </a:lnSpc>
                        <a:spcAft>
                          <a:spcPts val="800"/>
                        </a:spcAft>
                      </a:pPr>
                      <a:r>
                        <a:rPr lang="es-CO" sz="1600" kern="1200"/>
                        <a:t>Nicaragua </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19,667</a:t>
                      </a:r>
                      <a:endParaRPr lang="es-CO" sz="1600" kern="120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a:t>-52%</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184430486"/>
                  </a:ext>
                </a:extLst>
              </a:tr>
            </a:tbl>
          </a:graphicData>
        </a:graphic>
      </p:graphicFrame>
      <p:sp>
        <p:nvSpPr>
          <p:cNvPr id="5" name="CuadroTexto 7">
            <a:extLst>
              <a:ext uri="{FF2B5EF4-FFF2-40B4-BE49-F238E27FC236}">
                <a16:creationId xmlns:a16="http://schemas.microsoft.com/office/drawing/2014/main" id="{A6A4A691-9083-B42F-658D-57ACF3A32D17}"/>
              </a:ext>
            </a:extLst>
          </p:cNvPr>
          <p:cNvSpPr txBox="1"/>
          <p:nvPr/>
        </p:nvSpPr>
        <p:spPr>
          <a:xfrm>
            <a:off x="6961235" y="2587175"/>
            <a:ext cx="5132435" cy="64633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CO" sz="1800" b="1" i="0" u="none" strike="noStrike" kern="0" cap="none" spc="0" baseline="0">
                <a:solidFill>
                  <a:srgbClr val="000000"/>
                </a:solidFill>
                <a:uFillTx/>
                <a:latin typeface="Abadi" pitchFamily="34"/>
                <a:ea typeface="Calibri" pitchFamily="34"/>
                <a:cs typeface="Times New Roman" pitchFamily="18"/>
              </a:rPr>
              <a:t>Países de Centroamérica con más personas en situación de migración irregular</a:t>
            </a:r>
            <a:endParaRPr lang="es-CO" sz="1800" b="0" i="0" u="none" strike="noStrike" kern="1200" cap="none" spc="0" baseline="0">
              <a:solidFill>
                <a:srgbClr val="000000"/>
              </a:solidFill>
              <a:uFillTx/>
              <a:latin typeface="Calibri"/>
            </a:endParaRPr>
          </a:p>
        </p:txBody>
      </p:sp>
      <p:sp>
        <p:nvSpPr>
          <p:cNvPr id="6" name="CuadroTexto 9">
            <a:extLst>
              <a:ext uri="{FF2B5EF4-FFF2-40B4-BE49-F238E27FC236}">
                <a16:creationId xmlns:a16="http://schemas.microsoft.com/office/drawing/2014/main" id="{2066183F-2BEE-88A3-3DC7-E318680BB77A}"/>
              </a:ext>
            </a:extLst>
          </p:cNvPr>
          <p:cNvSpPr txBox="1"/>
          <p:nvPr/>
        </p:nvSpPr>
        <p:spPr>
          <a:xfrm>
            <a:off x="7242688" y="4917624"/>
            <a:ext cx="4506858" cy="254139"/>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pt-BR" sz="1000" b="0" i="0" u="none" strike="noStrike" kern="1200" cap="none" spc="0" baseline="0">
                <a:solidFill>
                  <a:srgbClr val="000000"/>
                </a:solidFill>
                <a:uFillTx/>
                <a:latin typeface="Abadi" pitchFamily="34"/>
                <a:ea typeface="Calibri" pitchFamily="34"/>
                <a:cs typeface="Times New Roman" pitchFamily="18"/>
              </a:rPr>
              <a:t>Retomado de: Perfil Migratório de México. </a:t>
            </a:r>
            <a:r>
              <a:rPr lang="es-CO" sz="1000" b="0" i="0" u="none" strike="noStrike" kern="1200" cap="none" spc="0" baseline="0">
                <a:solidFill>
                  <a:srgbClr val="000000"/>
                </a:solidFill>
                <a:uFillTx/>
                <a:latin typeface="Abadi" pitchFamily="34"/>
                <a:ea typeface="Calibri" pitchFamily="34"/>
                <a:cs typeface="Times New Roman" pitchFamily="18"/>
              </a:rPr>
              <a:t>Boletín Anual 2023</a:t>
            </a:r>
            <a:endParaRPr lang="es-CO" sz="1000" b="0" i="0" u="none" strike="noStrike" kern="1200" cap="none" spc="0" baseline="0">
              <a:solidFill>
                <a:srgbClr val="000000"/>
              </a:solidFill>
              <a:uFillTx/>
              <a:latin typeface="Calibri" pitchFamily="34"/>
              <a:ea typeface="Calibri" pitchFamily="34"/>
              <a:cs typeface="Times New Roman" pitchFamily="18"/>
            </a:endParaRPr>
          </a:p>
        </p:txBody>
      </p:sp>
      <p:pic>
        <p:nvPicPr>
          <p:cNvPr id="8" name="Imagen 11">
            <a:extLst>
              <a:ext uri="{FF2B5EF4-FFF2-40B4-BE49-F238E27FC236}">
                <a16:creationId xmlns:a16="http://schemas.microsoft.com/office/drawing/2014/main" id="{8EA09EAE-C963-EC46-AF4A-9065FE8B6CDD}"/>
              </a:ext>
            </a:extLst>
          </p:cNvPr>
          <p:cNvPicPr>
            <a:picLocks noChangeAspect="1"/>
          </p:cNvPicPr>
          <p:nvPr/>
        </p:nvPicPr>
        <p:blipFill>
          <a:blip r:embed="rId2"/>
          <a:stretch>
            <a:fillRect/>
          </a:stretch>
        </p:blipFill>
        <p:spPr>
          <a:xfrm>
            <a:off x="949569" y="258094"/>
            <a:ext cx="1317522" cy="1121237"/>
          </a:xfrm>
          <a:prstGeom prst="rect">
            <a:avLst/>
          </a:prstGeom>
          <a:noFill/>
          <a:ln cap="flat">
            <a:noFill/>
          </a:ln>
        </p:spPr>
      </p:pic>
      <p:pic>
        <p:nvPicPr>
          <p:cNvPr id="9" name="Imagen 12">
            <a:extLst>
              <a:ext uri="{FF2B5EF4-FFF2-40B4-BE49-F238E27FC236}">
                <a16:creationId xmlns:a16="http://schemas.microsoft.com/office/drawing/2014/main" id="{0B03057A-C7C8-D5EF-ABFC-DE9B0DBA48B7}"/>
              </a:ext>
            </a:extLst>
          </p:cNvPr>
          <p:cNvPicPr>
            <a:picLocks noChangeAspect="1"/>
          </p:cNvPicPr>
          <p:nvPr/>
        </p:nvPicPr>
        <p:blipFill>
          <a:blip r:embed="rId3"/>
          <a:stretch>
            <a:fillRect/>
          </a:stretch>
        </p:blipFill>
        <p:spPr>
          <a:xfrm>
            <a:off x="9947785" y="5899617"/>
            <a:ext cx="2145886" cy="687711"/>
          </a:xfrm>
          <a:prstGeom prst="rect">
            <a:avLst/>
          </a:prstGeom>
          <a:noFill/>
          <a:ln cap="flat">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32">
    <p:spTree>
      <p:nvGrpSpPr>
        <p:cNvPr id="1" name=""/>
        <p:cNvGrpSpPr/>
        <p:nvPr/>
      </p:nvGrpSpPr>
      <p:grpSpPr>
        <a:xfrm>
          <a:off x="0" y="0"/>
          <a:ext cx="0" cy="0"/>
          <a:chOff x="0" y="0"/>
          <a:chExt cx="0" cy="0"/>
        </a:xfrm>
      </p:grpSpPr>
      <p:pic>
        <p:nvPicPr>
          <p:cNvPr id="2" name="Imagen 5">
            <a:extLst>
              <a:ext uri="{FF2B5EF4-FFF2-40B4-BE49-F238E27FC236}">
                <a16:creationId xmlns:a16="http://schemas.microsoft.com/office/drawing/2014/main" id="{E6F21594-1731-02E5-6816-AD1521F2F8D1}"/>
              </a:ext>
            </a:extLst>
          </p:cNvPr>
          <p:cNvPicPr>
            <a:picLocks noChangeAspect="1"/>
          </p:cNvPicPr>
          <p:nvPr/>
        </p:nvPicPr>
        <p:blipFill>
          <a:blip r:embed="rId2"/>
          <a:stretch>
            <a:fillRect/>
          </a:stretch>
        </p:blipFill>
        <p:spPr>
          <a:xfrm>
            <a:off x="1392702" y="440607"/>
            <a:ext cx="1317522" cy="1121237"/>
          </a:xfrm>
          <a:prstGeom prst="rect">
            <a:avLst/>
          </a:prstGeom>
          <a:noFill/>
          <a:ln cap="flat">
            <a:noFill/>
          </a:ln>
        </p:spPr>
      </p:pic>
      <p:pic>
        <p:nvPicPr>
          <p:cNvPr id="3" name="Imagen 6">
            <a:extLst>
              <a:ext uri="{FF2B5EF4-FFF2-40B4-BE49-F238E27FC236}">
                <a16:creationId xmlns:a16="http://schemas.microsoft.com/office/drawing/2014/main" id="{63B10A38-4B27-8555-E959-425CEE513C95}"/>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sp>
        <p:nvSpPr>
          <p:cNvPr id="5" name="Título 1">
            <a:extLst>
              <a:ext uri="{FF2B5EF4-FFF2-40B4-BE49-F238E27FC236}">
                <a16:creationId xmlns:a16="http://schemas.microsoft.com/office/drawing/2014/main" id="{286D44D9-8724-090D-669C-4285DAB58565}"/>
              </a:ext>
            </a:extLst>
          </p:cNvPr>
          <p:cNvSpPr txBox="1">
            <a:spLocks noGrp="1"/>
          </p:cNvSpPr>
          <p:nvPr>
            <p:ph type="title"/>
          </p:nvPr>
        </p:nvSpPr>
        <p:spPr>
          <a:xfrm>
            <a:off x="3708013" y="338447"/>
            <a:ext cx="10515600" cy="1325559"/>
          </a:xfrm>
        </p:spPr>
        <p:txBody>
          <a:bodyPr/>
          <a:lstStyle/>
          <a:p>
            <a:pPr lvl="0"/>
            <a:r>
              <a:rPr lang="es-CO" b="1" dirty="0">
                <a:solidFill>
                  <a:schemeClr val="accent1">
                    <a:lumMod val="60000"/>
                    <a:lumOff val="40000"/>
                  </a:schemeClr>
                </a:solidFill>
                <a:latin typeface="Abadi" pitchFamily="34"/>
                <a:cs typeface="Times New Roman" pitchFamily="18"/>
              </a:rPr>
              <a:t>Cambio Climático</a:t>
            </a:r>
            <a:endParaRPr lang="es-CO" dirty="0">
              <a:solidFill>
                <a:schemeClr val="accent1">
                  <a:lumMod val="60000"/>
                  <a:lumOff val="40000"/>
                </a:schemeClr>
              </a:solidFill>
            </a:endParaRPr>
          </a:p>
        </p:txBody>
      </p:sp>
      <p:sp>
        <p:nvSpPr>
          <p:cNvPr id="6" name="Marcador de contenido 2">
            <a:extLst>
              <a:ext uri="{FF2B5EF4-FFF2-40B4-BE49-F238E27FC236}">
                <a16:creationId xmlns:a16="http://schemas.microsoft.com/office/drawing/2014/main" id="{946800EA-0E18-4DDB-42C9-8F7FB1CA33A9}"/>
              </a:ext>
            </a:extLst>
          </p:cNvPr>
          <p:cNvSpPr txBox="1">
            <a:spLocks noGrp="1"/>
          </p:cNvSpPr>
          <p:nvPr>
            <p:ph idx="1"/>
          </p:nvPr>
        </p:nvSpPr>
        <p:spPr>
          <a:xfrm>
            <a:off x="379828" y="1825627"/>
            <a:ext cx="10973975" cy="1572292"/>
          </a:xfrm>
        </p:spPr>
        <p:txBody>
          <a:bodyPr/>
          <a:lstStyle/>
          <a:p>
            <a:pPr lvl="0" indent="0" algn="just">
              <a:lnSpc>
                <a:spcPct val="97000"/>
              </a:lnSpc>
              <a:spcAft>
                <a:spcPts val="800"/>
              </a:spcAft>
              <a:buNone/>
            </a:pPr>
            <a:r>
              <a:rPr lang="es-CO" sz="1800" dirty="0">
                <a:latin typeface="Abadi" pitchFamily="34"/>
                <a:ea typeface="Calibri" pitchFamily="34"/>
                <a:cs typeface="Times New Roman" pitchFamily="18"/>
              </a:rPr>
              <a:t>Todos los países de Centroamérica presentan algún grado de vulnerabilidad medida por el Índice de Riesgo Climático. Tres países centroamericanos están entre los 79 más afectados por el cambio climático, con un impacto en los sectores pobres, rurales, mujeres y niños. </a:t>
            </a:r>
          </a:p>
          <a:p>
            <a:pPr lvl="0" indent="0" algn="just">
              <a:lnSpc>
                <a:spcPct val="97000"/>
              </a:lnSpc>
              <a:spcAft>
                <a:spcPts val="800"/>
              </a:spcAft>
              <a:buNone/>
            </a:pPr>
            <a:r>
              <a:rPr lang="es-CO" sz="1800" dirty="0">
                <a:latin typeface="Abadi" pitchFamily="34"/>
                <a:ea typeface="Calibri" pitchFamily="34"/>
                <a:cs typeface="Times New Roman" pitchFamily="18"/>
              </a:rPr>
              <a:t>El acceso al agua, aire, y saneamiento son agravadas por el cambio climáticos.</a:t>
            </a:r>
            <a:endParaRPr lang="es-CO" sz="1800" dirty="0">
              <a:latin typeface="Calibri" pitchFamily="34"/>
              <a:ea typeface="Calibri" pitchFamily="34"/>
              <a:cs typeface="Times New Roman" pitchFamily="18"/>
            </a:endParaRPr>
          </a:p>
          <a:p>
            <a:pPr lvl="0">
              <a:lnSpc>
                <a:spcPct val="80000"/>
              </a:lnSpc>
            </a:pPr>
            <a:endParaRPr lang="es-CO" dirty="0"/>
          </a:p>
        </p:txBody>
      </p:sp>
      <p:graphicFrame>
        <p:nvGraphicFramePr>
          <p:cNvPr id="7" name="Tabla 7">
            <a:extLst>
              <a:ext uri="{FF2B5EF4-FFF2-40B4-BE49-F238E27FC236}">
                <a16:creationId xmlns:a16="http://schemas.microsoft.com/office/drawing/2014/main" id="{BFDFD458-B9C2-3556-653A-3BC16B28DC22}"/>
              </a:ext>
            </a:extLst>
          </p:cNvPr>
          <p:cNvGraphicFramePr>
            <a:graphicFrameLocks noGrp="1"/>
          </p:cNvGraphicFramePr>
          <p:nvPr>
            <p:extLst>
              <p:ext uri="{D42A27DB-BD31-4B8C-83A1-F6EECF244321}">
                <p14:modId xmlns:p14="http://schemas.microsoft.com/office/powerpoint/2010/main" val="4231754982"/>
              </p:ext>
            </p:extLst>
          </p:nvPr>
        </p:nvGraphicFramePr>
        <p:xfrm>
          <a:off x="731729" y="3373301"/>
          <a:ext cx="5542937" cy="2020700"/>
        </p:xfrm>
        <a:graphic>
          <a:graphicData uri="http://schemas.openxmlformats.org/drawingml/2006/table">
            <a:tbl>
              <a:tblPr firstRow="1" firstCol="1" bandRow="1">
                <a:effectLst/>
                <a:tableStyleId>{5C22544A-7EE6-4342-B048-85BDC9FD1C3A}</a:tableStyleId>
              </a:tblPr>
              <a:tblGrid>
                <a:gridCol w="1887797">
                  <a:extLst>
                    <a:ext uri="{9D8B030D-6E8A-4147-A177-3AD203B41FA5}">
                      <a16:colId xmlns:a16="http://schemas.microsoft.com/office/drawing/2014/main" val="3343070987"/>
                    </a:ext>
                  </a:extLst>
                </a:gridCol>
                <a:gridCol w="3655140">
                  <a:extLst>
                    <a:ext uri="{9D8B030D-6E8A-4147-A177-3AD203B41FA5}">
                      <a16:colId xmlns:a16="http://schemas.microsoft.com/office/drawing/2014/main" val="3364459189"/>
                    </a:ext>
                  </a:extLst>
                </a:gridCol>
              </a:tblGrid>
              <a:tr h="0">
                <a:tc>
                  <a:txBody>
                    <a:bodyPr/>
                    <a:lstStyle/>
                    <a:p>
                      <a:pPr lvl="0" algn="ctr">
                        <a:lnSpc>
                          <a:spcPct val="107000"/>
                        </a:lnSpc>
                        <a:spcAft>
                          <a:spcPts val="800"/>
                        </a:spcAft>
                      </a:pPr>
                      <a:r>
                        <a:rPr lang="es-CO" sz="1600" kern="1200" dirty="0"/>
                        <a:t>País</a:t>
                      </a:r>
                      <a:endParaRPr lang="es-CO" sz="1600" kern="1200" dirty="0">
                        <a:latin typeface="Calibri" pitchFamily="34"/>
                        <a:ea typeface="Calibri" pitchFamily="34"/>
                        <a:cs typeface="Times New Roman" pitchFamily="18"/>
                      </a:endParaRPr>
                    </a:p>
                  </a:txBody>
                  <a:tcPr marL="68580" marR="68580" marT="0" marB="0"/>
                </a:tc>
                <a:tc>
                  <a:txBody>
                    <a:bodyPr/>
                    <a:lstStyle/>
                    <a:p>
                      <a:pPr lvl="0" algn="ctr">
                        <a:lnSpc>
                          <a:spcPct val="107000"/>
                        </a:lnSpc>
                        <a:spcAft>
                          <a:spcPts val="800"/>
                        </a:spcAft>
                      </a:pPr>
                      <a:r>
                        <a:rPr lang="es-CO" sz="1600" kern="1200" dirty="0"/>
                        <a:t>Posición en el Índice de Riesgo Climático</a:t>
                      </a:r>
                      <a:endParaRPr lang="es-CO" sz="1600" kern="1200" dirty="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954043286"/>
                  </a:ext>
                </a:extLst>
              </a:tr>
              <a:tr h="0">
                <a:tc>
                  <a:txBody>
                    <a:bodyPr/>
                    <a:lstStyle/>
                    <a:p>
                      <a:pPr lvl="0" algn="ctr">
                        <a:lnSpc>
                          <a:spcPct val="107000"/>
                        </a:lnSpc>
                        <a:spcAft>
                          <a:spcPts val="800"/>
                        </a:spcAft>
                      </a:pPr>
                      <a:r>
                        <a:rPr lang="es-CO" sz="1600" kern="1200"/>
                        <a:t>Guatemala</a:t>
                      </a:r>
                      <a:endParaRPr lang="es-CO" sz="1600" kern="1200">
                        <a:latin typeface="Calibri" pitchFamily="34"/>
                        <a:ea typeface="Calibri" pitchFamily="34"/>
                        <a:cs typeface="Times New Roman" pitchFamily="18"/>
                      </a:endParaRPr>
                    </a:p>
                  </a:txBody>
                  <a:tcPr marL="68580" marR="68580" marT="0" marB="0"/>
                </a:tc>
                <a:tc>
                  <a:txBody>
                    <a:bodyPr/>
                    <a:lstStyle/>
                    <a:p>
                      <a:pPr lvl="0">
                        <a:lnSpc>
                          <a:spcPct val="107000"/>
                        </a:lnSpc>
                        <a:spcAft>
                          <a:spcPts val="800"/>
                        </a:spcAft>
                      </a:pPr>
                      <a:r>
                        <a:rPr lang="es-CO" sz="1600" kern="1200">
                          <a:solidFill>
                            <a:srgbClr val="FF0000"/>
                          </a:solidFill>
                        </a:rPr>
                        <a:t>No. 62 (IRC 65.67)</a:t>
                      </a:r>
                      <a:endParaRPr lang="es-CO" sz="1600" kern="1200">
                        <a:solidFill>
                          <a:srgbClr val="FF0000"/>
                        </a:solidFill>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790730918"/>
                  </a:ext>
                </a:extLst>
              </a:tr>
              <a:tr h="0">
                <a:tc>
                  <a:txBody>
                    <a:bodyPr/>
                    <a:lstStyle/>
                    <a:p>
                      <a:pPr lvl="0" algn="ctr">
                        <a:lnSpc>
                          <a:spcPct val="107000"/>
                        </a:lnSpc>
                        <a:spcAft>
                          <a:spcPts val="800"/>
                        </a:spcAft>
                      </a:pPr>
                      <a:r>
                        <a:rPr lang="es-CO" sz="1600" kern="1200"/>
                        <a:t>Honduras</a:t>
                      </a:r>
                      <a:endParaRPr lang="es-CO" sz="1600" kern="1200">
                        <a:latin typeface="Calibri" pitchFamily="34"/>
                        <a:ea typeface="Calibri" pitchFamily="34"/>
                        <a:cs typeface="Times New Roman" pitchFamily="18"/>
                      </a:endParaRPr>
                    </a:p>
                  </a:txBody>
                  <a:tcPr marL="68580" marR="68580" marT="0" marB="0"/>
                </a:tc>
                <a:tc>
                  <a:txBody>
                    <a:bodyPr/>
                    <a:lstStyle/>
                    <a:p>
                      <a:pPr lvl="0">
                        <a:lnSpc>
                          <a:spcPct val="107000"/>
                        </a:lnSpc>
                        <a:spcAft>
                          <a:spcPts val="800"/>
                        </a:spcAft>
                      </a:pPr>
                      <a:r>
                        <a:rPr lang="es-CO" sz="1600" kern="1200">
                          <a:solidFill>
                            <a:srgbClr val="FF0000"/>
                          </a:solidFill>
                        </a:rPr>
                        <a:t>No. 79 (IRC 73.33)</a:t>
                      </a:r>
                      <a:endParaRPr lang="es-CO" sz="1600" kern="1200">
                        <a:solidFill>
                          <a:srgbClr val="FF0000"/>
                        </a:solidFill>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717319799"/>
                  </a:ext>
                </a:extLst>
              </a:tr>
              <a:tr h="0">
                <a:tc>
                  <a:txBody>
                    <a:bodyPr/>
                    <a:lstStyle/>
                    <a:p>
                      <a:pPr lvl="0" algn="ctr">
                        <a:lnSpc>
                          <a:spcPct val="107000"/>
                        </a:lnSpc>
                        <a:spcAft>
                          <a:spcPts val="800"/>
                        </a:spcAft>
                      </a:pPr>
                      <a:r>
                        <a:rPr lang="es-CO" sz="1600" kern="1200"/>
                        <a:t>El Salvador</a:t>
                      </a:r>
                      <a:endParaRPr lang="es-CO" sz="1600" kern="1200">
                        <a:latin typeface="Calibri" pitchFamily="34"/>
                        <a:ea typeface="Calibri" pitchFamily="34"/>
                        <a:cs typeface="Times New Roman" pitchFamily="18"/>
                      </a:endParaRPr>
                    </a:p>
                  </a:txBody>
                  <a:tcPr marL="68580" marR="68580" marT="0" marB="0"/>
                </a:tc>
                <a:tc>
                  <a:txBody>
                    <a:bodyPr/>
                    <a:lstStyle/>
                    <a:p>
                      <a:pPr lvl="0">
                        <a:lnSpc>
                          <a:spcPct val="107000"/>
                        </a:lnSpc>
                        <a:spcAft>
                          <a:spcPts val="800"/>
                        </a:spcAft>
                      </a:pPr>
                      <a:r>
                        <a:rPr lang="es-CO" sz="1600" kern="1200"/>
                        <a:t>No. 103 (IRC 91.83)</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345547689"/>
                  </a:ext>
                </a:extLst>
              </a:tr>
              <a:tr h="0">
                <a:tc>
                  <a:txBody>
                    <a:bodyPr/>
                    <a:lstStyle/>
                    <a:p>
                      <a:pPr lvl="0" algn="ctr">
                        <a:lnSpc>
                          <a:spcPct val="107000"/>
                        </a:lnSpc>
                        <a:spcAft>
                          <a:spcPts val="800"/>
                        </a:spcAft>
                      </a:pPr>
                      <a:r>
                        <a:rPr lang="es-CO" sz="1600" kern="1200"/>
                        <a:t>Nicaragua</a:t>
                      </a:r>
                      <a:endParaRPr lang="es-CO" sz="1600" kern="1200">
                        <a:latin typeface="Calibri" pitchFamily="34"/>
                        <a:ea typeface="Calibri" pitchFamily="34"/>
                        <a:cs typeface="Times New Roman" pitchFamily="18"/>
                      </a:endParaRPr>
                    </a:p>
                  </a:txBody>
                  <a:tcPr marL="68580" marR="68580" marT="0" marB="0"/>
                </a:tc>
                <a:tc>
                  <a:txBody>
                    <a:bodyPr/>
                    <a:lstStyle/>
                    <a:p>
                      <a:pPr lvl="0">
                        <a:lnSpc>
                          <a:spcPct val="107000"/>
                        </a:lnSpc>
                        <a:spcAft>
                          <a:spcPts val="800"/>
                        </a:spcAft>
                      </a:pPr>
                      <a:r>
                        <a:rPr lang="es-CO" sz="1600" kern="1200">
                          <a:solidFill>
                            <a:srgbClr val="FF0000"/>
                          </a:solidFill>
                        </a:rPr>
                        <a:t>No. 49 (IRC 58.0)</a:t>
                      </a:r>
                      <a:endParaRPr lang="es-CO" sz="1600" kern="1200">
                        <a:solidFill>
                          <a:srgbClr val="FF0000"/>
                        </a:solidFill>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693957432"/>
                  </a:ext>
                </a:extLst>
              </a:tr>
              <a:tr h="0">
                <a:tc>
                  <a:txBody>
                    <a:bodyPr/>
                    <a:lstStyle/>
                    <a:p>
                      <a:pPr lvl="0" algn="ctr">
                        <a:lnSpc>
                          <a:spcPct val="107000"/>
                        </a:lnSpc>
                        <a:spcAft>
                          <a:spcPts val="800"/>
                        </a:spcAft>
                      </a:pPr>
                      <a:r>
                        <a:rPr lang="es-CO" sz="1600" kern="1200"/>
                        <a:t>Costa Rica</a:t>
                      </a:r>
                      <a:endParaRPr lang="es-CO" sz="1600" kern="1200">
                        <a:latin typeface="Calibri" pitchFamily="34"/>
                        <a:ea typeface="Calibri" pitchFamily="34"/>
                        <a:cs typeface="Times New Roman" pitchFamily="18"/>
                      </a:endParaRPr>
                    </a:p>
                  </a:txBody>
                  <a:tcPr marL="68580" marR="68580" marT="0" marB="0"/>
                </a:tc>
                <a:tc>
                  <a:txBody>
                    <a:bodyPr/>
                    <a:lstStyle/>
                    <a:p>
                      <a:pPr lvl="0">
                        <a:lnSpc>
                          <a:spcPct val="107000"/>
                        </a:lnSpc>
                        <a:spcAft>
                          <a:spcPts val="800"/>
                        </a:spcAft>
                      </a:pPr>
                      <a:r>
                        <a:rPr lang="es-CO" sz="1600" kern="1200"/>
                        <a:t>No. 130 (IRC 118)</a:t>
                      </a:r>
                      <a:endParaRPr lang="es-CO" sz="1600" kern="12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2384041219"/>
                  </a:ext>
                </a:extLst>
              </a:tr>
              <a:tr h="0">
                <a:tc>
                  <a:txBody>
                    <a:bodyPr/>
                    <a:lstStyle/>
                    <a:p>
                      <a:pPr lvl="0" algn="ctr">
                        <a:lnSpc>
                          <a:spcPct val="107000"/>
                        </a:lnSpc>
                        <a:spcAft>
                          <a:spcPts val="800"/>
                        </a:spcAft>
                      </a:pPr>
                      <a:r>
                        <a:rPr lang="es-CO" sz="1600" kern="1200"/>
                        <a:t>Panamá</a:t>
                      </a:r>
                      <a:endParaRPr lang="es-CO" sz="1600" kern="1200">
                        <a:latin typeface="Calibri" pitchFamily="34"/>
                        <a:ea typeface="Calibri" pitchFamily="34"/>
                        <a:cs typeface="Times New Roman" pitchFamily="18"/>
                      </a:endParaRPr>
                    </a:p>
                  </a:txBody>
                  <a:tcPr marL="68580" marR="68580" marT="0" marB="0"/>
                </a:tc>
                <a:tc>
                  <a:txBody>
                    <a:bodyPr/>
                    <a:lstStyle/>
                    <a:p>
                      <a:pPr lvl="0">
                        <a:lnSpc>
                          <a:spcPct val="107000"/>
                        </a:lnSpc>
                        <a:spcAft>
                          <a:spcPts val="800"/>
                        </a:spcAft>
                      </a:pPr>
                      <a:r>
                        <a:rPr lang="es-CO" sz="1600" kern="1200" dirty="0"/>
                        <a:t>No. 127 (IRC108.33)</a:t>
                      </a:r>
                      <a:endParaRPr lang="es-CO" sz="1600" kern="1200" dirty="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4042069062"/>
                  </a:ext>
                </a:extLst>
              </a:tr>
            </a:tbl>
          </a:graphicData>
        </a:graphic>
      </p:graphicFrame>
      <p:sp>
        <p:nvSpPr>
          <p:cNvPr id="8" name="CuadroTexto 9">
            <a:extLst>
              <a:ext uri="{FF2B5EF4-FFF2-40B4-BE49-F238E27FC236}">
                <a16:creationId xmlns:a16="http://schemas.microsoft.com/office/drawing/2014/main" id="{D73B6B3A-C8E9-1136-6973-A4E12755ECAC}"/>
              </a:ext>
            </a:extLst>
          </p:cNvPr>
          <p:cNvSpPr txBox="1"/>
          <p:nvPr/>
        </p:nvSpPr>
        <p:spPr>
          <a:xfrm>
            <a:off x="379828" y="5497201"/>
            <a:ext cx="6096003" cy="375361"/>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s-CO" sz="1800" b="1" i="0" u="none" strike="noStrike" kern="1200" cap="none" spc="0" baseline="0" dirty="0">
                <a:solidFill>
                  <a:srgbClr val="000000"/>
                </a:solidFill>
                <a:uFillTx/>
                <a:latin typeface="Abadi" pitchFamily="34"/>
                <a:ea typeface="Calibri" pitchFamily="34"/>
                <a:cs typeface="Times New Roman" pitchFamily="18"/>
              </a:rPr>
              <a:t>IRC de los países Centroamericanos (2021)</a:t>
            </a:r>
            <a:endParaRPr lang="es-CO" sz="1600" b="0" i="0" u="none" strike="noStrike" kern="1200" cap="none" spc="0" baseline="0" dirty="0">
              <a:solidFill>
                <a:srgbClr val="000000"/>
              </a:solidFill>
              <a:uFillTx/>
              <a:latin typeface="Calibri" pitchFamily="34"/>
              <a:ea typeface="Calibri" pitchFamily="34"/>
              <a:cs typeface="Times New Roman" pitchFamily="18"/>
            </a:endParaRPr>
          </a:p>
        </p:txBody>
      </p:sp>
      <p:sp>
        <p:nvSpPr>
          <p:cNvPr id="9" name="CuadroTexto 11">
            <a:extLst>
              <a:ext uri="{FF2B5EF4-FFF2-40B4-BE49-F238E27FC236}">
                <a16:creationId xmlns:a16="http://schemas.microsoft.com/office/drawing/2014/main" id="{53860AA1-1B69-E630-4552-EB52EA4B26FC}"/>
              </a:ext>
            </a:extLst>
          </p:cNvPr>
          <p:cNvSpPr txBox="1"/>
          <p:nvPr/>
        </p:nvSpPr>
        <p:spPr>
          <a:xfrm>
            <a:off x="581857" y="5940674"/>
            <a:ext cx="6096003" cy="578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s-CO" sz="1000" b="0" i="0" u="none" strike="noStrike" kern="1200" cap="none" spc="0" baseline="0" dirty="0">
                <a:solidFill>
                  <a:srgbClr val="000000"/>
                </a:solidFill>
                <a:uFillTx/>
                <a:latin typeface="Abadi" pitchFamily="34"/>
                <a:ea typeface="Calibri" pitchFamily="34"/>
                <a:cs typeface="Times New Roman" pitchFamily="18"/>
              </a:rPr>
              <a:t>Fuente: Elaboración propia en base al IRC </a:t>
            </a:r>
            <a:r>
              <a:rPr lang="es-CO" sz="1000" b="0" i="0" u="none" strike="noStrike" kern="1200" cap="none" spc="0" baseline="0" dirty="0" err="1">
                <a:solidFill>
                  <a:srgbClr val="000000"/>
                </a:solidFill>
                <a:uFillTx/>
                <a:latin typeface="Abadi" pitchFamily="34"/>
                <a:ea typeface="Calibri" pitchFamily="34"/>
                <a:cs typeface="Times New Roman" pitchFamily="18"/>
              </a:rPr>
              <a:t>Germanwatch</a:t>
            </a:r>
            <a:r>
              <a:rPr lang="es-CO" sz="1000" b="0" i="0" u="none" strike="noStrike" kern="1200" cap="none" spc="0" baseline="0" dirty="0">
                <a:solidFill>
                  <a:srgbClr val="000000"/>
                </a:solidFill>
                <a:uFillTx/>
                <a:latin typeface="Abadi" pitchFamily="34"/>
                <a:ea typeface="Calibri" pitchFamily="34"/>
                <a:cs typeface="Times New Roman" pitchFamily="18"/>
              </a:rPr>
              <a:t>. El IRC incluye cuatro datos: número total de muertes por desastres climáticos; muertes por cada 100 mil habitantes; pérdidas totales en millones de dólares por desastres climáticos; pérdidas por unidad de PIB en %. </a:t>
            </a:r>
            <a:endParaRPr lang="es-CO" sz="1000" b="0" i="0" u="none" strike="noStrike" kern="1200" cap="none" spc="0" baseline="0" dirty="0">
              <a:solidFill>
                <a:srgbClr val="000000"/>
              </a:solidFill>
              <a:uFillTx/>
              <a:latin typeface="Calibri" pitchFamily="34"/>
              <a:ea typeface="Calibri" pitchFamily="34"/>
              <a:cs typeface="Times New Roman" pitchFamily="18"/>
            </a:endParaRPr>
          </a:p>
        </p:txBody>
      </p:sp>
      <p:sp>
        <p:nvSpPr>
          <p:cNvPr id="10" name="CuadroTexto 13">
            <a:extLst>
              <a:ext uri="{FF2B5EF4-FFF2-40B4-BE49-F238E27FC236}">
                <a16:creationId xmlns:a16="http://schemas.microsoft.com/office/drawing/2014/main" id="{9908909D-39F9-5D92-B5E0-44EB497B39F1}"/>
              </a:ext>
            </a:extLst>
          </p:cNvPr>
          <p:cNvSpPr txBox="1"/>
          <p:nvPr/>
        </p:nvSpPr>
        <p:spPr>
          <a:xfrm>
            <a:off x="6858773" y="3740710"/>
            <a:ext cx="4601498" cy="1857173"/>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s-NI" sz="1800" b="0" i="0" u="none" strike="noStrike" kern="1200" cap="none" spc="0" baseline="0" dirty="0">
                <a:solidFill>
                  <a:srgbClr val="000000"/>
                </a:solidFill>
                <a:uFillTx/>
                <a:latin typeface="Abadi" pitchFamily="34"/>
                <a:ea typeface="Calibri" pitchFamily="34"/>
                <a:cs typeface="Times New Roman" pitchFamily="18"/>
              </a:rPr>
              <a:t>En todos los informes, existen alusiones en diversos acápites para que los Estados desarrollen mecanismos de protección del medio ambiente y defensa ante las amenazas naturales a las que pueden estar expuestos los NNA</a:t>
            </a:r>
            <a:endParaRPr lang="es-CO" sz="1600" b="0" i="0" u="none" strike="noStrike" kern="1200" cap="none" spc="0" baseline="0" dirty="0">
              <a:solidFill>
                <a:srgbClr val="000000"/>
              </a:solidFill>
              <a:uFillTx/>
              <a:latin typeface="Calibri" pitchFamily="34"/>
              <a:ea typeface="Calibri" pitchFamily="34"/>
              <a:cs typeface="Times New Roman" pitchFamily="1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33">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18CB5E3C-BB21-0A1B-FA66-9B1D17EE1C30}"/>
              </a:ext>
            </a:extLst>
          </p:cNvPr>
          <p:cNvSpPr txBox="1">
            <a:spLocks noGrp="1"/>
          </p:cNvSpPr>
          <p:nvPr>
            <p:ph idx="1"/>
          </p:nvPr>
        </p:nvSpPr>
        <p:spPr>
          <a:xfrm>
            <a:off x="658761" y="1690689"/>
            <a:ext cx="10902619" cy="5167310"/>
          </a:xfrm>
        </p:spPr>
        <p:txBody>
          <a:bodyPr/>
          <a:lstStyle/>
          <a:p>
            <a:pPr lvl="0" algn="just">
              <a:lnSpc>
                <a:spcPct val="100000"/>
              </a:lnSpc>
              <a:spcBef>
                <a:spcPts val="0"/>
              </a:spcBef>
            </a:pPr>
            <a:r>
              <a:rPr lang="es-NI" sz="2000">
                <a:latin typeface="Abadi" pitchFamily="34"/>
                <a:ea typeface="Calibri" pitchFamily="34"/>
                <a:cs typeface="Times New Roman" pitchFamily="18"/>
              </a:rPr>
              <a:t>Guatemala: exigir a las empresas que realicen evaluaciones periódicas, consultas y hagan pública toda la información sobre los efectos de sus actividades en el medio ambiente.</a:t>
            </a:r>
          </a:p>
          <a:p>
            <a:pPr lvl="0" algn="just">
              <a:lnSpc>
                <a:spcPct val="100000"/>
              </a:lnSpc>
              <a:spcBef>
                <a:spcPts val="0"/>
              </a:spcBef>
            </a:pPr>
            <a:endParaRPr lang="es-CO" sz="800">
              <a:latin typeface="Abadi" pitchFamily="34"/>
              <a:ea typeface="Calibri" pitchFamily="34"/>
              <a:cs typeface="Times New Roman" pitchFamily="18"/>
            </a:endParaRPr>
          </a:p>
          <a:p>
            <a:pPr lvl="0" algn="just">
              <a:lnSpc>
                <a:spcPct val="100000"/>
              </a:lnSpc>
              <a:spcBef>
                <a:spcPts val="0"/>
              </a:spcBef>
            </a:pPr>
            <a:r>
              <a:rPr lang="es-NI" sz="1700">
                <a:latin typeface="Abadi" pitchFamily="34"/>
                <a:ea typeface="Calibri" pitchFamily="34"/>
                <a:cs typeface="Times New Roman" pitchFamily="18"/>
              </a:rPr>
              <a:t>El </a:t>
            </a:r>
            <a:r>
              <a:rPr lang="es-NI" sz="2000">
                <a:latin typeface="Abadi" pitchFamily="34"/>
                <a:ea typeface="Calibri" pitchFamily="34"/>
                <a:cs typeface="Times New Roman" pitchFamily="18"/>
              </a:rPr>
              <a:t>Salvador, no se identificó una alusión directa al medio ambiente, pero existen varias recomendaciones de especial atención a la vivienda, el agua, la alimentación y el saneamiento.</a:t>
            </a:r>
          </a:p>
          <a:p>
            <a:pPr lvl="0" algn="just">
              <a:lnSpc>
                <a:spcPct val="100000"/>
              </a:lnSpc>
              <a:spcBef>
                <a:spcPts val="0"/>
              </a:spcBef>
            </a:pPr>
            <a:endParaRPr lang="es-CO" sz="800">
              <a:latin typeface="Abadi" pitchFamily="34"/>
              <a:ea typeface="Calibri" pitchFamily="34"/>
              <a:cs typeface="Times New Roman" pitchFamily="18"/>
            </a:endParaRPr>
          </a:p>
          <a:p>
            <a:pPr lvl="0" algn="just">
              <a:lnSpc>
                <a:spcPct val="100000"/>
              </a:lnSpc>
              <a:spcBef>
                <a:spcPts val="0"/>
              </a:spcBef>
            </a:pPr>
            <a:r>
              <a:rPr lang="es-NI" sz="2000">
                <a:latin typeface="Abadi" pitchFamily="34"/>
                <a:ea typeface="Calibri" pitchFamily="34"/>
                <a:cs typeface="Times New Roman" pitchFamily="18"/>
              </a:rPr>
              <a:t>Situación similar se identificó en el informe de Honduras, en el cual el Comité recomienda mejorar el acceso al agua y el saneamiento en las zonas rurales, indígenas y afro.</a:t>
            </a:r>
          </a:p>
          <a:p>
            <a:pPr marL="0" lvl="0" indent="0" algn="just">
              <a:lnSpc>
                <a:spcPct val="100000"/>
              </a:lnSpc>
              <a:spcBef>
                <a:spcPts val="0"/>
              </a:spcBef>
              <a:buNone/>
            </a:pPr>
            <a:endParaRPr lang="es-CO" sz="800">
              <a:latin typeface="Abadi" pitchFamily="34"/>
              <a:ea typeface="Calibri" pitchFamily="34"/>
              <a:cs typeface="Times New Roman" pitchFamily="18"/>
            </a:endParaRPr>
          </a:p>
          <a:p>
            <a:pPr lvl="0" algn="just">
              <a:lnSpc>
                <a:spcPct val="100000"/>
              </a:lnSpc>
              <a:spcBef>
                <a:spcPts val="0"/>
              </a:spcBef>
            </a:pPr>
            <a:r>
              <a:rPr lang="es-NI" sz="2000">
                <a:latin typeface="Abadi" pitchFamily="34"/>
                <a:ea typeface="Calibri" pitchFamily="34"/>
                <a:cs typeface="Times New Roman" pitchFamily="18"/>
              </a:rPr>
              <a:t>En Nicaragua, El Comité recomienda velar por la adopción de políticas y normas adecuadas en relación con la necesidad de que el sector empresarial  tenga en cuenta la responsabilidad social y ambiental.</a:t>
            </a:r>
          </a:p>
          <a:p>
            <a:pPr marL="0" lvl="0" indent="0" algn="just">
              <a:lnSpc>
                <a:spcPct val="100000"/>
              </a:lnSpc>
              <a:spcBef>
                <a:spcPts val="0"/>
              </a:spcBef>
              <a:buNone/>
            </a:pPr>
            <a:endParaRPr lang="es-CO" sz="1700">
              <a:latin typeface="Abadi" pitchFamily="34"/>
              <a:ea typeface="Calibri" pitchFamily="34"/>
              <a:cs typeface="Times New Roman" pitchFamily="18"/>
            </a:endParaRPr>
          </a:p>
          <a:p>
            <a:pPr lvl="0" algn="just">
              <a:lnSpc>
                <a:spcPct val="100000"/>
              </a:lnSpc>
              <a:spcBef>
                <a:spcPts val="0"/>
              </a:spcBef>
            </a:pPr>
            <a:r>
              <a:rPr lang="es-NI" sz="2000">
                <a:latin typeface="Abadi" pitchFamily="34"/>
                <a:ea typeface="Calibri" pitchFamily="34"/>
                <a:cs typeface="Times New Roman" pitchFamily="18"/>
              </a:rPr>
              <a:t>Costa Rica, no existen menciones, sin embargo, es un país sometido afectaciones climáticas que afectan con mayor impacto a los NNA de comunidades en zonas costeras.</a:t>
            </a:r>
            <a:endParaRPr lang="es-CO" sz="2000">
              <a:latin typeface="Abadi" pitchFamily="34"/>
              <a:ea typeface="Calibri" pitchFamily="34"/>
              <a:cs typeface="Times New Roman" pitchFamily="18"/>
            </a:endParaRPr>
          </a:p>
          <a:p>
            <a:pPr lvl="0">
              <a:lnSpc>
                <a:spcPct val="100000"/>
              </a:lnSpc>
              <a:spcBef>
                <a:spcPts val="0"/>
              </a:spcBef>
            </a:pPr>
            <a:endParaRPr lang="es-NI" sz="800">
              <a:latin typeface="Abadi" pitchFamily="34"/>
              <a:ea typeface="Calibri" pitchFamily="34"/>
              <a:cs typeface="Times New Roman" pitchFamily="18"/>
            </a:endParaRPr>
          </a:p>
          <a:p>
            <a:pPr lvl="0">
              <a:lnSpc>
                <a:spcPct val="100000"/>
              </a:lnSpc>
              <a:spcBef>
                <a:spcPts val="0"/>
              </a:spcBef>
            </a:pPr>
            <a:r>
              <a:rPr lang="es-NI" sz="2000">
                <a:latin typeface="Abadi" pitchFamily="34"/>
                <a:ea typeface="Calibri" pitchFamily="34"/>
                <a:cs typeface="Times New Roman" pitchFamily="18"/>
              </a:rPr>
              <a:t>En Panamá, asegurar que las empresas garanticen la divulgación de los impactos relacionados con el medio ambiente y planes de acción.</a:t>
            </a:r>
            <a:endParaRPr lang="es-CO" sz="2000">
              <a:latin typeface="Abadi" pitchFamily="34"/>
              <a:ea typeface="Calibri" pitchFamily="34"/>
              <a:cs typeface="Times New Roman" pitchFamily="18"/>
            </a:endParaRPr>
          </a:p>
        </p:txBody>
      </p:sp>
      <p:pic>
        <p:nvPicPr>
          <p:cNvPr id="3" name="Imagen 3">
            <a:extLst>
              <a:ext uri="{FF2B5EF4-FFF2-40B4-BE49-F238E27FC236}">
                <a16:creationId xmlns:a16="http://schemas.microsoft.com/office/drawing/2014/main" id="{7A1C39BF-03E2-D871-6EC8-4707830488CA}"/>
              </a:ext>
            </a:extLst>
          </p:cNvPr>
          <p:cNvPicPr>
            <a:picLocks noChangeAspect="1"/>
          </p:cNvPicPr>
          <p:nvPr/>
        </p:nvPicPr>
        <p:blipFill>
          <a:blip r:embed="rId2"/>
          <a:stretch>
            <a:fillRect/>
          </a:stretch>
        </p:blipFill>
        <p:spPr>
          <a:xfrm>
            <a:off x="716508" y="467291"/>
            <a:ext cx="1317522" cy="1121237"/>
          </a:xfrm>
          <a:prstGeom prst="rect">
            <a:avLst/>
          </a:prstGeom>
          <a:noFill/>
          <a:ln cap="flat">
            <a:noFill/>
          </a:ln>
        </p:spPr>
      </p:pic>
      <p:pic>
        <p:nvPicPr>
          <p:cNvPr id="4" name="Imagen 4">
            <a:extLst>
              <a:ext uri="{FF2B5EF4-FFF2-40B4-BE49-F238E27FC236}">
                <a16:creationId xmlns:a16="http://schemas.microsoft.com/office/drawing/2014/main" id="{E1946D02-8D1C-9795-0737-8B1FED568AA8}"/>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sp>
        <p:nvSpPr>
          <p:cNvPr id="6" name="Título 1">
            <a:extLst>
              <a:ext uri="{FF2B5EF4-FFF2-40B4-BE49-F238E27FC236}">
                <a16:creationId xmlns:a16="http://schemas.microsoft.com/office/drawing/2014/main" id="{7D68A781-344F-5353-D4D2-9E2E4B6B8CBA}"/>
              </a:ext>
            </a:extLst>
          </p:cNvPr>
          <p:cNvSpPr txBox="1">
            <a:spLocks noGrp="1"/>
          </p:cNvSpPr>
          <p:nvPr>
            <p:ph type="title"/>
          </p:nvPr>
        </p:nvSpPr>
        <p:spPr>
          <a:xfrm>
            <a:off x="4132997" y="262969"/>
            <a:ext cx="10515600" cy="1325559"/>
          </a:xfrm>
        </p:spPr>
        <p:txBody>
          <a:bodyPr/>
          <a:lstStyle/>
          <a:p>
            <a:pPr lvl="0"/>
            <a:r>
              <a:rPr lang="es-CO" b="1" dirty="0">
                <a:solidFill>
                  <a:schemeClr val="accent1">
                    <a:lumMod val="60000"/>
                    <a:lumOff val="40000"/>
                  </a:schemeClr>
                </a:solidFill>
                <a:latin typeface="Abadi" pitchFamily="34"/>
                <a:cs typeface="Times New Roman" pitchFamily="18"/>
              </a:rPr>
              <a:t>Cambio Climático</a:t>
            </a:r>
            <a:endParaRPr lang="es-CO" dirty="0">
              <a:solidFill>
                <a:schemeClr val="accent1">
                  <a:lumMod val="60000"/>
                  <a:lumOff val="4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34">
    <p:spTree>
      <p:nvGrpSpPr>
        <p:cNvPr id="1" name=""/>
        <p:cNvGrpSpPr/>
        <p:nvPr/>
      </p:nvGrpSpPr>
      <p:grpSpPr>
        <a:xfrm>
          <a:off x="0" y="0"/>
          <a:ext cx="0" cy="0"/>
          <a:chOff x="0" y="0"/>
          <a:chExt cx="0" cy="0"/>
        </a:xfrm>
      </p:grpSpPr>
      <p:pic>
        <p:nvPicPr>
          <p:cNvPr id="2" name="Imagen 3">
            <a:extLst>
              <a:ext uri="{FF2B5EF4-FFF2-40B4-BE49-F238E27FC236}">
                <a16:creationId xmlns:a16="http://schemas.microsoft.com/office/drawing/2014/main" id="{CCE4A6DD-6727-D8AB-06CB-C6B0B6D18EB3}"/>
              </a:ext>
            </a:extLst>
          </p:cNvPr>
          <p:cNvPicPr>
            <a:picLocks noChangeAspect="1"/>
          </p:cNvPicPr>
          <p:nvPr/>
        </p:nvPicPr>
        <p:blipFill>
          <a:blip r:embed="rId2"/>
          <a:stretch>
            <a:fillRect/>
          </a:stretch>
        </p:blipFill>
        <p:spPr>
          <a:xfrm>
            <a:off x="801073" y="430110"/>
            <a:ext cx="1458144" cy="1240909"/>
          </a:xfrm>
          <a:prstGeom prst="rect">
            <a:avLst/>
          </a:prstGeom>
          <a:noFill/>
          <a:ln cap="flat">
            <a:noFill/>
          </a:ln>
        </p:spPr>
      </p:pic>
      <p:sp>
        <p:nvSpPr>
          <p:cNvPr id="3" name="Título 1">
            <a:extLst>
              <a:ext uri="{FF2B5EF4-FFF2-40B4-BE49-F238E27FC236}">
                <a16:creationId xmlns:a16="http://schemas.microsoft.com/office/drawing/2014/main" id="{5FE20199-B815-3DD9-0FF9-5AE5550C7284}"/>
              </a:ext>
            </a:extLst>
          </p:cNvPr>
          <p:cNvSpPr txBox="1">
            <a:spLocks noGrp="1"/>
          </p:cNvSpPr>
          <p:nvPr>
            <p:ph type="title"/>
          </p:nvPr>
        </p:nvSpPr>
        <p:spPr>
          <a:xfrm>
            <a:off x="2259217" y="358276"/>
            <a:ext cx="9131710" cy="1325559"/>
          </a:xfrm>
        </p:spPr>
        <p:txBody>
          <a:bodyPr/>
          <a:lstStyle/>
          <a:p>
            <a:pPr lvl="0"/>
            <a:r>
              <a:rPr lang="es-CO" b="1" dirty="0">
                <a:latin typeface="Abadi" pitchFamily="34"/>
                <a:cs typeface="Times New Roman" pitchFamily="18"/>
              </a:rPr>
              <a:t>Conclusiones sobre los avances, condiciones críticas y desafíos </a:t>
            </a:r>
          </a:p>
        </p:txBody>
      </p:sp>
      <p:sp>
        <p:nvSpPr>
          <p:cNvPr id="4" name="Marcador de contenido 2">
            <a:extLst>
              <a:ext uri="{FF2B5EF4-FFF2-40B4-BE49-F238E27FC236}">
                <a16:creationId xmlns:a16="http://schemas.microsoft.com/office/drawing/2014/main" id="{3126AEA4-F84C-E90B-7B23-28ABD60EAA1D}"/>
              </a:ext>
            </a:extLst>
          </p:cNvPr>
          <p:cNvSpPr txBox="1">
            <a:spLocks noGrp="1"/>
          </p:cNvSpPr>
          <p:nvPr>
            <p:ph idx="1"/>
          </p:nvPr>
        </p:nvSpPr>
        <p:spPr>
          <a:xfrm>
            <a:off x="658761" y="1865622"/>
            <a:ext cx="10867603" cy="4480578"/>
          </a:xfrm>
        </p:spPr>
        <p:txBody>
          <a:bodyPr/>
          <a:lstStyle/>
          <a:p>
            <a:pPr marL="0" lvl="0" indent="0" algn="just">
              <a:lnSpc>
                <a:spcPct val="100000"/>
              </a:lnSpc>
              <a:spcBef>
                <a:spcPts val="0"/>
              </a:spcBef>
              <a:buNone/>
            </a:pPr>
            <a:endParaRPr lang="es-NI" sz="800" dirty="0">
              <a:latin typeface="Abadi" pitchFamily="34"/>
              <a:ea typeface="Calibri" pitchFamily="34"/>
              <a:cs typeface="Times New Roman" pitchFamily="18"/>
            </a:endParaRPr>
          </a:p>
          <a:p>
            <a:pPr lvl="0" algn="just">
              <a:lnSpc>
                <a:spcPct val="100000"/>
              </a:lnSpc>
              <a:spcBef>
                <a:spcPts val="0"/>
              </a:spcBef>
            </a:pPr>
            <a:r>
              <a:rPr lang="es-NI" sz="1800" dirty="0">
                <a:latin typeface="Abadi" pitchFamily="34"/>
                <a:ea typeface="Calibri" pitchFamily="34"/>
                <a:cs typeface="Times New Roman" pitchFamily="18"/>
              </a:rPr>
              <a:t>La </a:t>
            </a:r>
            <a:r>
              <a:rPr lang="es-NI" sz="1800" b="1" dirty="0">
                <a:latin typeface="Abadi" pitchFamily="34"/>
                <a:ea typeface="Calibri" pitchFamily="34"/>
                <a:cs typeface="Times New Roman" pitchFamily="18"/>
              </a:rPr>
              <a:t>disponibilidad de recursos </a:t>
            </a:r>
            <a:r>
              <a:rPr lang="es-NI" sz="1800" dirty="0">
                <a:latin typeface="Abadi" pitchFamily="34"/>
                <a:ea typeface="Calibri" pitchFamily="34"/>
                <a:cs typeface="Times New Roman" pitchFamily="18"/>
              </a:rPr>
              <a:t>y la capacidad de articulación de las entidades públicas algunas vinculadas a los SNP encargadas de los derechos de la niñez desde lo local presentan diversos desafíos : En general, se requieren de más recursos humanos y financieros, así como el desarrollo de metodologías innovadoras para la atención a los temas claves: violencia en todas sus formas , movilidad humana y desigualdad.</a:t>
            </a:r>
          </a:p>
          <a:p>
            <a:pPr marL="0" lvl="0" indent="0" algn="just">
              <a:lnSpc>
                <a:spcPct val="100000"/>
              </a:lnSpc>
              <a:spcBef>
                <a:spcPts val="0"/>
              </a:spcBef>
              <a:buNone/>
            </a:pPr>
            <a:endParaRPr lang="es-NI" sz="1800" dirty="0">
              <a:latin typeface="Abadi" pitchFamily="34"/>
              <a:ea typeface="Calibri" pitchFamily="34"/>
              <a:cs typeface="Times New Roman" pitchFamily="18"/>
            </a:endParaRPr>
          </a:p>
          <a:p>
            <a:pPr lvl="0" algn="just">
              <a:lnSpc>
                <a:spcPct val="100000"/>
              </a:lnSpc>
              <a:spcBef>
                <a:spcPts val="0"/>
              </a:spcBef>
            </a:pPr>
            <a:r>
              <a:rPr lang="es-NI" sz="1800" kern="0" dirty="0">
                <a:latin typeface="Abadi" pitchFamily="34"/>
                <a:ea typeface="Calibri" pitchFamily="34"/>
                <a:cs typeface="Times New Roman" pitchFamily="18"/>
              </a:rPr>
              <a:t>La </a:t>
            </a:r>
            <a:r>
              <a:rPr lang="es-NI" sz="1800" b="1" kern="0" dirty="0">
                <a:latin typeface="Abadi" pitchFamily="34"/>
                <a:ea typeface="Calibri" pitchFamily="34"/>
                <a:cs typeface="Times New Roman" pitchFamily="18"/>
              </a:rPr>
              <a:t>información</a:t>
            </a:r>
            <a:r>
              <a:rPr lang="es-NI" sz="1800" kern="0" dirty="0">
                <a:latin typeface="Abadi" pitchFamily="34"/>
                <a:ea typeface="Calibri" pitchFamily="34"/>
                <a:cs typeface="Times New Roman" pitchFamily="18"/>
              </a:rPr>
              <a:t> sobre las condiciones de la niñez es fragmentada y, en algunos casos, desactualizada. Se necesita un esfuerzo conjunto para la producción, desagregación , sistematización, acceso  y difusión de datos</a:t>
            </a:r>
            <a:endParaRPr lang="es-CO" sz="1800" dirty="0">
              <a:latin typeface="Abadi" pitchFamily="34"/>
              <a:ea typeface="Calibri" pitchFamily="34"/>
              <a:cs typeface="Times New Roman" pitchFamily="18"/>
            </a:endParaRPr>
          </a:p>
          <a:p>
            <a:pPr marL="0" lvl="0" indent="0">
              <a:lnSpc>
                <a:spcPct val="100000"/>
              </a:lnSpc>
              <a:spcBef>
                <a:spcPts val="0"/>
              </a:spcBef>
              <a:buNone/>
            </a:pPr>
            <a:endParaRPr lang="es-CO" sz="1800" dirty="0">
              <a:latin typeface="Abadi" pitchFamily="34"/>
              <a:ea typeface="Calibri" pitchFamily="34"/>
              <a:cs typeface="Times New Roman" pitchFamily="18"/>
            </a:endParaRPr>
          </a:p>
          <a:p>
            <a:pPr>
              <a:lnSpc>
                <a:spcPct val="100000"/>
              </a:lnSpc>
              <a:spcBef>
                <a:spcPts val="0"/>
              </a:spcBef>
            </a:pPr>
            <a:r>
              <a:rPr lang="es-NI" sz="1800" dirty="0">
                <a:latin typeface="Abadi" pitchFamily="34"/>
                <a:ea typeface="Calibri" pitchFamily="34"/>
                <a:cs typeface="Times New Roman" pitchFamily="18"/>
              </a:rPr>
              <a:t>La </a:t>
            </a:r>
            <a:r>
              <a:rPr lang="es-NI" sz="1800" b="1" dirty="0">
                <a:latin typeface="Abadi" pitchFamily="34"/>
                <a:ea typeface="Calibri" pitchFamily="34"/>
                <a:cs typeface="Times New Roman" pitchFamily="18"/>
              </a:rPr>
              <a:t>participación de las NNA </a:t>
            </a:r>
            <a:r>
              <a:rPr lang="es-NI" sz="1800" dirty="0">
                <a:latin typeface="Abadi" pitchFamily="34"/>
                <a:ea typeface="Calibri" pitchFamily="34"/>
                <a:cs typeface="Times New Roman" pitchFamily="18"/>
              </a:rPr>
              <a:t>y la existencia de espacios son derechos que enfrentan desafíos crecientes en la región, con agravantes en Nicaragua, El Salvador y Honduras, países que sufren un deterioro debido a la implementación de políticas gubernamentales que tienden a estigmatizar a ciertos perfiles de NNA, e imponen restricciones a la acción de las OSC.</a:t>
            </a:r>
          </a:p>
          <a:p>
            <a:pPr lvl="0">
              <a:lnSpc>
                <a:spcPct val="100000"/>
              </a:lnSpc>
              <a:spcBef>
                <a:spcPts val="0"/>
              </a:spcBef>
            </a:pPr>
            <a:endParaRPr lang="es-CO" sz="1700" dirty="0">
              <a:latin typeface="Abadi" pitchFamily="34"/>
            </a:endParaRPr>
          </a:p>
        </p:txBody>
      </p:sp>
      <p:pic>
        <p:nvPicPr>
          <p:cNvPr id="5" name="Imagen 4">
            <a:extLst>
              <a:ext uri="{FF2B5EF4-FFF2-40B4-BE49-F238E27FC236}">
                <a16:creationId xmlns:a16="http://schemas.microsoft.com/office/drawing/2014/main" id="{290692A2-E6AF-FEFB-97FF-67C04F00AA5C}"/>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35">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127A7DFF-769B-A1EE-C38F-F3FA727328BB}"/>
              </a:ext>
            </a:extLst>
          </p:cNvPr>
          <p:cNvSpPr txBox="1">
            <a:spLocks noGrp="1"/>
          </p:cNvSpPr>
          <p:nvPr>
            <p:ph idx="1"/>
          </p:nvPr>
        </p:nvSpPr>
        <p:spPr>
          <a:xfrm>
            <a:off x="354843" y="1632249"/>
            <a:ext cx="10937546" cy="4351336"/>
          </a:xfrm>
        </p:spPr>
        <p:txBody>
          <a:bodyPr>
            <a:noAutofit/>
          </a:bodyPr>
          <a:lstStyle/>
          <a:p>
            <a:pPr marL="0" lvl="0" indent="0" algn="just">
              <a:lnSpc>
                <a:spcPct val="100000"/>
              </a:lnSpc>
              <a:spcBef>
                <a:spcPts val="0"/>
              </a:spcBef>
              <a:buNone/>
            </a:pPr>
            <a:endParaRPr lang="es-NI" sz="2000" dirty="0">
              <a:latin typeface="Abadi" pitchFamily="34"/>
              <a:ea typeface="Calibri" pitchFamily="34"/>
              <a:cs typeface="Times New Roman" pitchFamily="18"/>
            </a:endParaRPr>
          </a:p>
          <a:p>
            <a:pPr lvl="0" algn="just">
              <a:lnSpc>
                <a:spcPct val="100000"/>
              </a:lnSpc>
              <a:spcBef>
                <a:spcPts val="0"/>
              </a:spcBef>
            </a:pPr>
            <a:r>
              <a:rPr lang="es-NI" sz="1800" dirty="0">
                <a:latin typeface="Abadi" pitchFamily="34"/>
                <a:ea typeface="Calibri" pitchFamily="34"/>
                <a:cs typeface="Times New Roman" pitchFamily="18"/>
              </a:rPr>
              <a:t>Todos los países han progresado en la </a:t>
            </a:r>
            <a:r>
              <a:rPr lang="es-NI" sz="1800" b="1" dirty="0">
                <a:latin typeface="Abadi" pitchFamily="34"/>
                <a:ea typeface="Calibri" pitchFamily="34"/>
                <a:cs typeface="Times New Roman" pitchFamily="18"/>
              </a:rPr>
              <a:t>inversión para garantizar el derecho a la educación</a:t>
            </a:r>
            <a:r>
              <a:rPr lang="es-NI" sz="1800" dirty="0">
                <a:latin typeface="Abadi" pitchFamily="34"/>
                <a:ea typeface="Calibri" pitchFamily="34"/>
                <a:cs typeface="Times New Roman" pitchFamily="18"/>
              </a:rPr>
              <a:t>; sin embargo, los recursos asignados son aún insuficientes. El abandono escolar en secundaria es elevado, y las disparidades entre áreas rurales y urbanas sigue presente en los países de la región de CA y Panamá.</a:t>
            </a:r>
          </a:p>
          <a:p>
            <a:pPr marL="0" lvl="0" indent="0" algn="just">
              <a:lnSpc>
                <a:spcPct val="100000"/>
              </a:lnSpc>
              <a:spcBef>
                <a:spcPts val="0"/>
              </a:spcBef>
              <a:buNone/>
            </a:pPr>
            <a:endParaRPr lang="es-CO" sz="1800" dirty="0">
              <a:latin typeface="Abadi" pitchFamily="34"/>
              <a:ea typeface="Calibri" pitchFamily="34"/>
              <a:cs typeface="Times New Roman" pitchFamily="18"/>
            </a:endParaRPr>
          </a:p>
          <a:p>
            <a:pPr lvl="0" algn="just">
              <a:lnSpc>
                <a:spcPct val="100000"/>
              </a:lnSpc>
              <a:spcBef>
                <a:spcPts val="0"/>
              </a:spcBef>
            </a:pPr>
            <a:r>
              <a:rPr lang="es-NI" sz="1800" dirty="0">
                <a:latin typeface="Abadi" pitchFamily="34"/>
                <a:ea typeface="Calibri" pitchFamily="34"/>
                <a:cs typeface="Times New Roman" pitchFamily="18"/>
              </a:rPr>
              <a:t>Se considera el estándar mínimo del 6% del PIB, recomendado por la UNESCO. Costa Rica lidera la región, alcanzando cerca del 6%. Guatemala, Panamá y Honduras invierten entre el 3% y el 4.7% de su PIB. El Salvador y Nicaragua, aunque han mejorado su gasto educativo en años recientes, enfrentan desafíos en términos de equidad en el acceso.</a:t>
            </a:r>
          </a:p>
          <a:p>
            <a:pPr marL="0" lvl="0" indent="0" algn="just">
              <a:lnSpc>
                <a:spcPct val="100000"/>
              </a:lnSpc>
              <a:spcBef>
                <a:spcPts val="0"/>
              </a:spcBef>
              <a:buNone/>
            </a:pPr>
            <a:endParaRPr lang="es-CO" sz="1800" dirty="0">
              <a:latin typeface="Abadi" pitchFamily="34"/>
              <a:ea typeface="Calibri" pitchFamily="34"/>
              <a:cs typeface="Times New Roman" pitchFamily="18"/>
            </a:endParaRPr>
          </a:p>
          <a:p>
            <a:pPr lvl="0" algn="just">
              <a:lnSpc>
                <a:spcPct val="100000"/>
              </a:lnSpc>
              <a:spcBef>
                <a:spcPts val="0"/>
              </a:spcBef>
            </a:pPr>
            <a:r>
              <a:rPr lang="es-NI" sz="1800" dirty="0">
                <a:latin typeface="Abadi" pitchFamily="34"/>
                <a:ea typeface="Calibri" pitchFamily="34"/>
                <a:cs typeface="Times New Roman" pitchFamily="18"/>
              </a:rPr>
              <a:t>Persisten </a:t>
            </a:r>
            <a:r>
              <a:rPr lang="es-NI" sz="1800" b="1" dirty="0">
                <a:latin typeface="Abadi" pitchFamily="34"/>
                <a:ea typeface="Calibri" pitchFamily="34"/>
                <a:cs typeface="Times New Roman" pitchFamily="18"/>
              </a:rPr>
              <a:t>desafíos en materia de los  DSDR, </a:t>
            </a:r>
            <a:r>
              <a:rPr lang="es-NI" sz="1800" dirty="0">
                <a:latin typeface="Abadi" pitchFamily="34"/>
                <a:ea typeface="Calibri" pitchFamily="34"/>
                <a:cs typeface="Times New Roman" pitchFamily="18"/>
              </a:rPr>
              <a:t>lo que repercute en las altas tasas de embarazos adolescentes y mortalidad. Costa Rica presenta la tasa más baja de embarazos en NNA, mientras que Nicaragua y Honduras reportan las tasas más altas. Persisten las prohibiciones al aborto terapéutico en Honduras, Nicaragua y El Salvador.</a:t>
            </a:r>
          </a:p>
          <a:p>
            <a:pPr lvl="0" algn="just">
              <a:lnSpc>
                <a:spcPct val="100000"/>
              </a:lnSpc>
              <a:spcBef>
                <a:spcPts val="0"/>
              </a:spcBef>
            </a:pPr>
            <a:endParaRPr lang="es-CO" sz="2000" dirty="0">
              <a:highlight>
                <a:srgbClr val="FFFF00"/>
              </a:highlight>
              <a:latin typeface="Abadi" pitchFamily="34"/>
              <a:ea typeface="Calibri" pitchFamily="34"/>
              <a:cs typeface="Times New Roman" pitchFamily="18"/>
            </a:endParaRPr>
          </a:p>
        </p:txBody>
      </p:sp>
      <p:pic>
        <p:nvPicPr>
          <p:cNvPr id="3" name="Imagen 3">
            <a:extLst>
              <a:ext uri="{FF2B5EF4-FFF2-40B4-BE49-F238E27FC236}">
                <a16:creationId xmlns:a16="http://schemas.microsoft.com/office/drawing/2014/main" id="{E70D8A63-658D-0509-2C69-D8E1CC4256BA}"/>
              </a:ext>
            </a:extLst>
          </p:cNvPr>
          <p:cNvPicPr>
            <a:picLocks noChangeAspect="1"/>
          </p:cNvPicPr>
          <p:nvPr/>
        </p:nvPicPr>
        <p:blipFill>
          <a:blip r:embed="rId2"/>
          <a:stretch>
            <a:fillRect/>
          </a:stretch>
        </p:blipFill>
        <p:spPr>
          <a:xfrm>
            <a:off x="695342" y="511012"/>
            <a:ext cx="1317522" cy="1121237"/>
          </a:xfrm>
          <a:prstGeom prst="rect">
            <a:avLst/>
          </a:prstGeom>
          <a:noFill/>
          <a:ln cap="flat">
            <a:noFill/>
          </a:ln>
        </p:spPr>
      </p:pic>
      <p:sp>
        <p:nvSpPr>
          <p:cNvPr id="4" name="Título 1">
            <a:extLst>
              <a:ext uri="{FF2B5EF4-FFF2-40B4-BE49-F238E27FC236}">
                <a16:creationId xmlns:a16="http://schemas.microsoft.com/office/drawing/2014/main" id="{8CB904B8-CE56-C306-05E0-B580FB281752}"/>
              </a:ext>
            </a:extLst>
          </p:cNvPr>
          <p:cNvSpPr txBox="1">
            <a:spLocks noGrp="1"/>
          </p:cNvSpPr>
          <p:nvPr>
            <p:ph type="title"/>
          </p:nvPr>
        </p:nvSpPr>
        <p:spPr>
          <a:xfrm>
            <a:off x="2060630" y="251459"/>
            <a:ext cx="10228046" cy="1325559"/>
          </a:xfrm>
        </p:spPr>
        <p:txBody>
          <a:bodyPr/>
          <a:lstStyle/>
          <a:p>
            <a:pPr lvl="0"/>
            <a:r>
              <a:rPr lang="es-CO" b="1" dirty="0">
                <a:latin typeface="Abadi" pitchFamily="34"/>
                <a:cs typeface="Times New Roman" pitchFamily="18"/>
              </a:rPr>
              <a:t>Conclusiones sobre los avances, condiciones críticas y desafíos </a:t>
            </a:r>
          </a:p>
        </p:txBody>
      </p:sp>
      <p:pic>
        <p:nvPicPr>
          <p:cNvPr id="5" name="Imagen 5">
            <a:extLst>
              <a:ext uri="{FF2B5EF4-FFF2-40B4-BE49-F238E27FC236}">
                <a16:creationId xmlns:a16="http://schemas.microsoft.com/office/drawing/2014/main" id="{F4644BBA-12AD-C079-6A77-E2D2F7261576}"/>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36">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14A18CFA-7D2D-7AF1-D708-EAA6590AC0DB}"/>
              </a:ext>
            </a:extLst>
          </p:cNvPr>
          <p:cNvSpPr txBox="1">
            <a:spLocks noGrp="1"/>
          </p:cNvSpPr>
          <p:nvPr>
            <p:ph idx="1"/>
          </p:nvPr>
        </p:nvSpPr>
        <p:spPr>
          <a:xfrm>
            <a:off x="453741" y="1523345"/>
            <a:ext cx="11284518" cy="4850480"/>
          </a:xfrm>
        </p:spPr>
        <p:txBody>
          <a:bodyPr>
            <a:noAutofit/>
          </a:bodyPr>
          <a:lstStyle/>
          <a:p>
            <a:pPr marL="0" lvl="0" indent="0" algn="just">
              <a:lnSpc>
                <a:spcPct val="100000"/>
              </a:lnSpc>
              <a:spcBef>
                <a:spcPts val="0"/>
              </a:spcBef>
              <a:buNone/>
            </a:pPr>
            <a:endParaRPr lang="es-CO" sz="2000" dirty="0">
              <a:latin typeface="Abadi" pitchFamily="34"/>
              <a:ea typeface="Calibri" pitchFamily="34"/>
              <a:cs typeface="Times New Roman" pitchFamily="18"/>
            </a:endParaRPr>
          </a:p>
          <a:p>
            <a:pPr marL="0" lvl="0" indent="0" algn="just">
              <a:lnSpc>
                <a:spcPct val="100000"/>
              </a:lnSpc>
              <a:spcBef>
                <a:spcPts val="0"/>
              </a:spcBef>
              <a:buNone/>
            </a:pPr>
            <a:endParaRPr lang="es-CO" sz="1800" dirty="0">
              <a:highlight>
                <a:srgbClr val="FF00FF"/>
              </a:highlight>
              <a:latin typeface="Abadi" pitchFamily="34"/>
              <a:ea typeface="Calibri" pitchFamily="34"/>
              <a:cs typeface="Times New Roman" pitchFamily="18"/>
            </a:endParaRPr>
          </a:p>
          <a:p>
            <a:pPr algn="just">
              <a:lnSpc>
                <a:spcPct val="100000"/>
              </a:lnSpc>
              <a:spcBef>
                <a:spcPts val="0"/>
              </a:spcBef>
            </a:pPr>
            <a:r>
              <a:rPr lang="es-NI" sz="1800" dirty="0">
                <a:latin typeface="Abadi" pitchFamily="34"/>
                <a:ea typeface="Calibri" pitchFamily="34"/>
                <a:cs typeface="Times New Roman" pitchFamily="18"/>
              </a:rPr>
              <a:t>La </a:t>
            </a:r>
            <a:r>
              <a:rPr lang="es-NI" sz="1800" b="1" dirty="0">
                <a:latin typeface="Abadi" pitchFamily="34"/>
                <a:ea typeface="Calibri" pitchFamily="34"/>
                <a:cs typeface="Times New Roman" pitchFamily="18"/>
              </a:rPr>
              <a:t>violencia de género </a:t>
            </a:r>
            <a:r>
              <a:rPr lang="es-NI" sz="1800" dirty="0">
                <a:latin typeface="Abadi" pitchFamily="34"/>
                <a:ea typeface="Calibri" pitchFamily="34"/>
                <a:cs typeface="Times New Roman" pitchFamily="18"/>
              </a:rPr>
              <a:t>representa uno de los mayores desafíos en materia de derechos. </a:t>
            </a:r>
            <a:r>
              <a:rPr lang="es-ES" sz="1800" dirty="0">
                <a:latin typeface="Abadi" pitchFamily="34"/>
                <a:ea typeface="Calibri" pitchFamily="34"/>
                <a:cs typeface="Times New Roman" pitchFamily="18"/>
              </a:rPr>
              <a:t>Niñas y adolescentes </a:t>
            </a:r>
            <a:r>
              <a:rPr lang="es-NI" sz="1800" dirty="0">
                <a:latin typeface="Abadi" pitchFamily="34"/>
                <a:ea typeface="Calibri" pitchFamily="34"/>
                <a:cs typeface="Times New Roman" pitchFamily="18"/>
              </a:rPr>
              <a:t>son las principales víctimas, enfrentando no solo violencia intrafamiliar y sexual, sino también explotación y acoso. En varios países, el castigo físico en el ámbito familiar es culturalmente aceptado y, en algunos casos, está permitido por la legislación</a:t>
            </a:r>
            <a:r>
              <a:rPr lang="es-CO" sz="1800" dirty="0">
                <a:latin typeface="Abadi" pitchFamily="34"/>
                <a:ea typeface="Calibri" pitchFamily="34"/>
                <a:cs typeface="Times New Roman" pitchFamily="18"/>
              </a:rPr>
              <a:t>.</a:t>
            </a:r>
          </a:p>
          <a:p>
            <a:pPr marL="0" lvl="0" indent="0" algn="just">
              <a:lnSpc>
                <a:spcPct val="100000"/>
              </a:lnSpc>
              <a:spcBef>
                <a:spcPts val="0"/>
              </a:spcBef>
              <a:buNone/>
            </a:pPr>
            <a:endParaRPr lang="es-CO" sz="1800" dirty="0">
              <a:latin typeface="Abadi" pitchFamily="34"/>
              <a:ea typeface="Calibri" pitchFamily="34"/>
              <a:cs typeface="Times New Roman" pitchFamily="18"/>
            </a:endParaRPr>
          </a:p>
          <a:p>
            <a:pPr lvl="0" algn="just">
              <a:lnSpc>
                <a:spcPct val="100000"/>
              </a:lnSpc>
              <a:spcBef>
                <a:spcPts val="0"/>
              </a:spcBef>
            </a:pPr>
            <a:r>
              <a:rPr lang="es-NI" sz="1800" dirty="0">
                <a:latin typeface="Abadi" pitchFamily="34"/>
                <a:ea typeface="Calibri" pitchFamily="34"/>
                <a:cs typeface="Times New Roman" pitchFamily="18"/>
              </a:rPr>
              <a:t>La </a:t>
            </a:r>
            <a:r>
              <a:rPr lang="es-NI" sz="1800" b="1" dirty="0">
                <a:latin typeface="Abadi" pitchFamily="34"/>
                <a:ea typeface="Calibri" pitchFamily="34"/>
                <a:cs typeface="Times New Roman" pitchFamily="18"/>
              </a:rPr>
              <a:t>inversión en protección social </a:t>
            </a:r>
            <a:r>
              <a:rPr lang="es-NI" sz="1800" dirty="0">
                <a:latin typeface="Abadi" pitchFamily="34"/>
                <a:ea typeface="Calibri" pitchFamily="34"/>
                <a:cs typeface="Times New Roman" pitchFamily="18"/>
              </a:rPr>
              <a:t>hacia la niñez ha sido fluctuante. Costa Rica es el país que más invierte, mientras que Nicaragua es el que menos lo hace. En Guatemala y Honduras, las normativas permiten espacios que pueden crear excepciones para el trabajo infantil. Los niños y niñas son la mayoría de las víctimas detectadas de trata, con impacto por su condición de género</a:t>
            </a:r>
            <a:r>
              <a:rPr lang="es-NI" sz="1800" b="1" i="1" dirty="0">
                <a:latin typeface="Abadi" pitchFamily="34"/>
                <a:ea typeface="Calibri" pitchFamily="34"/>
                <a:cs typeface="Times New Roman" pitchFamily="18"/>
              </a:rPr>
              <a:t>.</a:t>
            </a:r>
            <a:endParaRPr lang="es-CO" sz="1800" dirty="0">
              <a:latin typeface="Calibri" pitchFamily="34"/>
              <a:ea typeface="Calibri" pitchFamily="34"/>
              <a:cs typeface="Times New Roman" pitchFamily="18"/>
            </a:endParaRPr>
          </a:p>
          <a:p>
            <a:pPr algn="just">
              <a:lnSpc>
                <a:spcPct val="100000"/>
              </a:lnSpc>
              <a:spcBef>
                <a:spcPts val="0"/>
              </a:spcBef>
            </a:pPr>
            <a:endParaRPr lang="es-CO" sz="2000" dirty="0">
              <a:latin typeface="Abadi" pitchFamily="34"/>
              <a:ea typeface="Calibri" pitchFamily="34"/>
              <a:cs typeface="Times New Roman" pitchFamily="18"/>
            </a:endParaRPr>
          </a:p>
          <a:p>
            <a:pPr marL="0" lvl="0" indent="0" algn="just">
              <a:lnSpc>
                <a:spcPct val="100000"/>
              </a:lnSpc>
              <a:spcBef>
                <a:spcPts val="0"/>
              </a:spcBef>
              <a:buNone/>
            </a:pPr>
            <a:endParaRPr lang="es-CO" sz="2000" dirty="0">
              <a:highlight>
                <a:srgbClr val="FF00FF"/>
              </a:highlight>
              <a:latin typeface="Abadi" pitchFamily="34"/>
              <a:ea typeface="Calibri" pitchFamily="34"/>
              <a:cs typeface="Times New Roman" pitchFamily="18"/>
            </a:endParaRPr>
          </a:p>
        </p:txBody>
      </p:sp>
      <p:pic>
        <p:nvPicPr>
          <p:cNvPr id="3" name="Imagen 3">
            <a:extLst>
              <a:ext uri="{FF2B5EF4-FFF2-40B4-BE49-F238E27FC236}">
                <a16:creationId xmlns:a16="http://schemas.microsoft.com/office/drawing/2014/main" id="{33A78309-B371-5A7A-34E7-DA7EBDDFEFC3}"/>
              </a:ext>
            </a:extLst>
          </p:cNvPr>
          <p:cNvPicPr>
            <a:picLocks noChangeAspect="1"/>
          </p:cNvPicPr>
          <p:nvPr/>
        </p:nvPicPr>
        <p:blipFill>
          <a:blip r:embed="rId2"/>
          <a:stretch>
            <a:fillRect/>
          </a:stretch>
        </p:blipFill>
        <p:spPr>
          <a:xfrm>
            <a:off x="0" y="0"/>
            <a:ext cx="1317522" cy="1121237"/>
          </a:xfrm>
          <a:prstGeom prst="rect">
            <a:avLst/>
          </a:prstGeom>
          <a:noFill/>
          <a:ln cap="flat">
            <a:noFill/>
          </a:ln>
        </p:spPr>
      </p:pic>
      <p:sp>
        <p:nvSpPr>
          <p:cNvPr id="4" name="Título 1">
            <a:extLst>
              <a:ext uri="{FF2B5EF4-FFF2-40B4-BE49-F238E27FC236}">
                <a16:creationId xmlns:a16="http://schemas.microsoft.com/office/drawing/2014/main" id="{442D7AD8-5A30-5FCD-75DE-749F998A993B}"/>
              </a:ext>
            </a:extLst>
          </p:cNvPr>
          <p:cNvSpPr txBox="1">
            <a:spLocks noGrp="1"/>
          </p:cNvSpPr>
          <p:nvPr>
            <p:ph type="title"/>
          </p:nvPr>
        </p:nvSpPr>
        <p:spPr>
          <a:xfrm>
            <a:off x="1064343" y="345460"/>
            <a:ext cx="9131710" cy="1325559"/>
          </a:xfrm>
        </p:spPr>
        <p:txBody>
          <a:bodyPr/>
          <a:lstStyle/>
          <a:p>
            <a:pPr lvl="0"/>
            <a:r>
              <a:rPr lang="es-CO" b="1" dirty="0">
                <a:latin typeface="Abadi" pitchFamily="34"/>
                <a:cs typeface="Times New Roman" pitchFamily="18"/>
              </a:rPr>
              <a:t>Conclusiones sobre los avances, condiciones críticas y desafíos </a:t>
            </a:r>
          </a:p>
        </p:txBody>
      </p:sp>
      <p:pic>
        <p:nvPicPr>
          <p:cNvPr id="5" name="Imagen 5">
            <a:extLst>
              <a:ext uri="{FF2B5EF4-FFF2-40B4-BE49-F238E27FC236}">
                <a16:creationId xmlns:a16="http://schemas.microsoft.com/office/drawing/2014/main" id="{4AC36E2B-6C93-EFB3-8F29-DC7E8065F611}"/>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pic>
        <p:nvPicPr>
          <p:cNvPr id="6" name="Imagen 6">
            <a:extLst>
              <a:ext uri="{FF2B5EF4-FFF2-40B4-BE49-F238E27FC236}">
                <a16:creationId xmlns:a16="http://schemas.microsoft.com/office/drawing/2014/main" id="{4B5D249E-3465-7D90-B923-C5C76DBAFB7A}"/>
              </a:ext>
            </a:extLst>
          </p:cNvPr>
          <p:cNvPicPr>
            <a:picLocks noChangeAspect="1"/>
          </p:cNvPicPr>
          <p:nvPr/>
        </p:nvPicPr>
        <p:blipFill>
          <a:blip r:embed="rId4"/>
          <a:stretch>
            <a:fillRect/>
          </a:stretch>
        </p:blipFill>
        <p:spPr>
          <a:xfrm>
            <a:off x="9975381" y="76242"/>
            <a:ext cx="2216624" cy="1520162"/>
          </a:xfrm>
          <a:prstGeom prst="rect">
            <a:avLst/>
          </a:prstGeom>
          <a:noFill/>
          <a:ln cap="flat">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39">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96916B6E-FF95-3387-64B4-9ACE730043EA}"/>
              </a:ext>
            </a:extLst>
          </p:cNvPr>
          <p:cNvSpPr txBox="1">
            <a:spLocks noGrp="1"/>
          </p:cNvSpPr>
          <p:nvPr>
            <p:ph idx="1"/>
          </p:nvPr>
        </p:nvSpPr>
        <p:spPr>
          <a:xfrm>
            <a:off x="838203" y="1390454"/>
            <a:ext cx="10515600" cy="5391302"/>
          </a:xfrm>
        </p:spPr>
        <p:txBody>
          <a:bodyPr/>
          <a:lstStyle/>
          <a:p>
            <a:pPr marL="0" lvl="0" indent="0" algn="just">
              <a:lnSpc>
                <a:spcPct val="110000"/>
              </a:lnSpc>
              <a:spcBef>
                <a:spcPts val="0"/>
              </a:spcBef>
              <a:buNone/>
            </a:pPr>
            <a:r>
              <a:rPr lang="es-NI" sz="1800" b="1" dirty="0">
                <a:latin typeface="Abadi" pitchFamily="34"/>
                <a:ea typeface="Calibri" pitchFamily="34"/>
                <a:cs typeface="Times New Roman" pitchFamily="18"/>
              </a:rPr>
              <a:t>Para asegurar el derecho a la educación</a:t>
            </a:r>
          </a:p>
          <a:p>
            <a:pPr marL="0" lvl="0" indent="0" algn="just">
              <a:lnSpc>
                <a:spcPct val="110000"/>
              </a:lnSpc>
              <a:spcBef>
                <a:spcPts val="0"/>
              </a:spcBef>
              <a:buNone/>
            </a:pPr>
            <a:endParaRPr lang="es-NI" sz="1800" b="1" dirty="0">
              <a:latin typeface="Abadi" pitchFamily="34"/>
              <a:ea typeface="Calibri" pitchFamily="34"/>
              <a:cs typeface="Times New Roman" pitchFamily="18"/>
            </a:endParaRPr>
          </a:p>
          <a:p>
            <a:pPr marL="0" lvl="0" indent="0" algn="just">
              <a:lnSpc>
                <a:spcPct val="110000"/>
              </a:lnSpc>
              <a:spcBef>
                <a:spcPts val="0"/>
              </a:spcBef>
              <a:buNone/>
            </a:pPr>
            <a:endParaRPr lang="es-NI" sz="1800" dirty="0">
              <a:latin typeface="Abadi" pitchFamily="34"/>
              <a:ea typeface="Calibri" pitchFamily="34"/>
              <a:cs typeface="Times New Roman" pitchFamily="18"/>
            </a:endParaRPr>
          </a:p>
          <a:p>
            <a:pPr marL="400050" lvl="0" indent="-400050" algn="just">
              <a:lnSpc>
                <a:spcPct val="110000"/>
              </a:lnSpc>
              <a:spcBef>
                <a:spcPts val="0"/>
              </a:spcBef>
              <a:buFont typeface="+mj-lt"/>
              <a:buAutoNum type="romanUcPeriod"/>
            </a:pPr>
            <a:r>
              <a:rPr lang="es-NI" sz="1800" dirty="0">
                <a:latin typeface="Abadi" pitchFamily="34"/>
                <a:ea typeface="Calibri" pitchFamily="34"/>
                <a:cs typeface="Times New Roman" pitchFamily="18"/>
              </a:rPr>
              <a:t>Realizar acciones de incidencia regional y nacional para alcanzar un aumento en la inversión estatal para alcanzar el 6% del PIB, y mejorar la educación integral de NNA. </a:t>
            </a:r>
          </a:p>
          <a:p>
            <a:pPr marL="400050" lvl="0" indent="-400050" algn="just">
              <a:lnSpc>
                <a:spcPct val="110000"/>
              </a:lnSpc>
              <a:spcBef>
                <a:spcPts val="0"/>
              </a:spcBef>
              <a:buFont typeface="+mj-lt"/>
              <a:buAutoNum type="romanUcPeriod"/>
            </a:pPr>
            <a:r>
              <a:rPr lang="es-NI" sz="1800" dirty="0">
                <a:latin typeface="Abadi" pitchFamily="34"/>
                <a:ea typeface="Calibri" pitchFamily="34"/>
                <a:cs typeface="Times New Roman" pitchFamily="18"/>
              </a:rPr>
              <a:t>Demandar y disponer información adecuada, garantizar el acceso a Internet y a tecnologías digitales, facilitar la inclusión de NNA con discapacidad, población indígena y afrodescendiente; </a:t>
            </a:r>
          </a:p>
          <a:p>
            <a:pPr marL="400050" lvl="0" indent="-400050" algn="just">
              <a:lnSpc>
                <a:spcPct val="110000"/>
              </a:lnSpc>
              <a:spcBef>
                <a:spcPts val="0"/>
              </a:spcBef>
              <a:buFont typeface="+mj-lt"/>
              <a:buAutoNum type="romanUcPeriod"/>
            </a:pPr>
            <a:r>
              <a:rPr lang="es-NI" sz="1800" dirty="0">
                <a:latin typeface="Abadi" pitchFamily="34"/>
                <a:ea typeface="Calibri" pitchFamily="34"/>
                <a:cs typeface="Times New Roman" pitchFamily="18"/>
              </a:rPr>
              <a:t>Garantizar la derechos sexuales y reproductivos como parte del currículo educativo; </a:t>
            </a:r>
          </a:p>
          <a:p>
            <a:pPr marL="400050" lvl="0" indent="-400050" algn="just">
              <a:lnSpc>
                <a:spcPct val="110000"/>
              </a:lnSpc>
              <a:spcBef>
                <a:spcPts val="0"/>
              </a:spcBef>
              <a:buFont typeface="+mj-lt"/>
              <a:buAutoNum type="romanUcPeriod"/>
            </a:pPr>
            <a:r>
              <a:rPr lang="es-NI" sz="1800" dirty="0">
                <a:latin typeface="Abadi" pitchFamily="34"/>
                <a:ea typeface="Calibri" pitchFamily="34"/>
                <a:cs typeface="Times New Roman" pitchFamily="18"/>
              </a:rPr>
              <a:t>Demandar inversión y articulación de esfuerzos entre gobiernos y OSC en pro de la recreación sana y acceso a la cultura de los NNA.</a:t>
            </a:r>
          </a:p>
          <a:p>
            <a:pPr marL="0" lvl="0" indent="0" algn="just">
              <a:lnSpc>
                <a:spcPct val="110000"/>
              </a:lnSpc>
              <a:spcBef>
                <a:spcPts val="0"/>
              </a:spcBef>
              <a:buNone/>
            </a:pPr>
            <a:endParaRPr lang="es-CO" sz="800" dirty="0">
              <a:latin typeface="Abadi" pitchFamily="34"/>
              <a:ea typeface="Calibri" pitchFamily="34"/>
              <a:cs typeface="Times New Roman" pitchFamily="18"/>
            </a:endParaRPr>
          </a:p>
          <a:p>
            <a:pPr marL="0" lvl="0" indent="0" algn="just">
              <a:lnSpc>
                <a:spcPct val="110000"/>
              </a:lnSpc>
              <a:spcBef>
                <a:spcPts val="0"/>
              </a:spcBef>
              <a:buNone/>
            </a:pPr>
            <a:endParaRPr lang="es-CO" sz="2600" dirty="0"/>
          </a:p>
        </p:txBody>
      </p:sp>
      <p:pic>
        <p:nvPicPr>
          <p:cNvPr id="3" name="Imagen 3">
            <a:extLst>
              <a:ext uri="{FF2B5EF4-FFF2-40B4-BE49-F238E27FC236}">
                <a16:creationId xmlns:a16="http://schemas.microsoft.com/office/drawing/2014/main" id="{A84E00C7-FC18-D03C-425D-467CDD7C6BF5}"/>
              </a:ext>
            </a:extLst>
          </p:cNvPr>
          <p:cNvPicPr>
            <a:picLocks noChangeAspect="1"/>
          </p:cNvPicPr>
          <p:nvPr/>
        </p:nvPicPr>
        <p:blipFill>
          <a:blip r:embed="rId2"/>
          <a:stretch>
            <a:fillRect/>
          </a:stretch>
        </p:blipFill>
        <p:spPr>
          <a:xfrm>
            <a:off x="491319" y="275704"/>
            <a:ext cx="1317522" cy="1121237"/>
          </a:xfrm>
          <a:prstGeom prst="rect">
            <a:avLst/>
          </a:prstGeom>
          <a:noFill/>
          <a:ln cap="flat">
            <a:noFill/>
          </a:ln>
        </p:spPr>
      </p:pic>
      <p:sp>
        <p:nvSpPr>
          <p:cNvPr id="4" name="Título 1">
            <a:extLst>
              <a:ext uri="{FF2B5EF4-FFF2-40B4-BE49-F238E27FC236}">
                <a16:creationId xmlns:a16="http://schemas.microsoft.com/office/drawing/2014/main" id="{83D7FC00-42A8-2215-3E86-2E6E5600EAD2}"/>
              </a:ext>
            </a:extLst>
          </p:cNvPr>
          <p:cNvSpPr txBox="1"/>
          <p:nvPr/>
        </p:nvSpPr>
        <p:spPr>
          <a:xfrm>
            <a:off x="1080597" y="270845"/>
            <a:ext cx="9131710" cy="1325559"/>
          </a:xfrm>
          <a:prstGeom prst="rect">
            <a:avLst/>
          </a:prstGeom>
          <a:noFill/>
          <a:ln cap="flat">
            <a:noFill/>
          </a:ln>
        </p:spPr>
        <p:txBody>
          <a:bodyPr vert="horz" wrap="square" lIns="91440" tIns="45720" rIns="91440" bIns="45720" anchor="ctr" anchorCtr="0"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400" b="1" i="0" u="none" strike="noStrike" kern="1200" cap="none" spc="0" baseline="0" dirty="0">
                <a:solidFill>
                  <a:srgbClr val="000000"/>
                </a:solidFill>
                <a:uFillTx/>
                <a:latin typeface="Abadi" pitchFamily="34"/>
                <a:cs typeface="Times New Roman" pitchFamily="18"/>
              </a:rPr>
              <a:t>Recomendaciones</a:t>
            </a:r>
          </a:p>
        </p:txBody>
      </p:sp>
      <p:pic>
        <p:nvPicPr>
          <p:cNvPr id="5" name="Imagen 5">
            <a:extLst>
              <a:ext uri="{FF2B5EF4-FFF2-40B4-BE49-F238E27FC236}">
                <a16:creationId xmlns:a16="http://schemas.microsoft.com/office/drawing/2014/main" id="{EC2309CC-706D-85C1-C079-B769B19279D2}"/>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pic>
        <p:nvPicPr>
          <p:cNvPr id="6" name="Imagen 6">
            <a:extLst>
              <a:ext uri="{FF2B5EF4-FFF2-40B4-BE49-F238E27FC236}">
                <a16:creationId xmlns:a16="http://schemas.microsoft.com/office/drawing/2014/main" id="{9D5FE1BE-4D84-A712-70D1-B1ED0F2C5C55}"/>
              </a:ext>
            </a:extLst>
          </p:cNvPr>
          <p:cNvPicPr>
            <a:picLocks noChangeAspect="1"/>
          </p:cNvPicPr>
          <p:nvPr/>
        </p:nvPicPr>
        <p:blipFill>
          <a:blip r:embed="rId4"/>
          <a:stretch>
            <a:fillRect/>
          </a:stretch>
        </p:blipFill>
        <p:spPr>
          <a:xfrm>
            <a:off x="9975381" y="76242"/>
            <a:ext cx="2216624" cy="1520162"/>
          </a:xfrm>
          <a:prstGeom prst="rect">
            <a:avLst/>
          </a:prstGeom>
          <a:noFill/>
          <a:ln cap="flat">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40">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F1B3CAC2-97F1-4EE4-09E0-5542FB381413}"/>
              </a:ext>
            </a:extLst>
          </p:cNvPr>
          <p:cNvSpPr txBox="1">
            <a:spLocks noGrp="1"/>
          </p:cNvSpPr>
          <p:nvPr>
            <p:ph idx="1"/>
          </p:nvPr>
        </p:nvSpPr>
        <p:spPr>
          <a:xfrm>
            <a:off x="681858" y="1390454"/>
            <a:ext cx="10828288" cy="5303849"/>
          </a:xfrm>
        </p:spPr>
        <p:txBody>
          <a:bodyPr>
            <a:noAutofit/>
          </a:bodyPr>
          <a:lstStyle/>
          <a:p>
            <a:pPr marL="0" lvl="0" indent="0">
              <a:lnSpc>
                <a:spcPct val="100000"/>
              </a:lnSpc>
              <a:spcBef>
                <a:spcPts val="0"/>
              </a:spcBef>
              <a:buNone/>
            </a:pPr>
            <a:r>
              <a:rPr lang="es-NI" sz="1900" b="1" i="1" dirty="0">
                <a:latin typeface="Abadi" pitchFamily="34"/>
                <a:ea typeface="Calibri" pitchFamily="34"/>
                <a:cs typeface="Times New Roman" pitchFamily="18"/>
              </a:rPr>
              <a:t>En lo que respecta al entorno familiar</a:t>
            </a:r>
          </a:p>
          <a:p>
            <a:pPr marL="0" lvl="0" indent="0">
              <a:lnSpc>
                <a:spcPct val="100000"/>
              </a:lnSpc>
              <a:spcBef>
                <a:spcPts val="0"/>
              </a:spcBef>
              <a:buNone/>
            </a:pPr>
            <a:endParaRPr lang="es-NI" sz="1900" dirty="0">
              <a:latin typeface="Abadi" pitchFamily="34"/>
              <a:ea typeface="Calibri" pitchFamily="34"/>
              <a:cs typeface="Times New Roman" pitchFamily="18"/>
            </a:endParaRPr>
          </a:p>
          <a:p>
            <a:pPr marL="0" lvl="0" indent="0">
              <a:lnSpc>
                <a:spcPct val="100000"/>
              </a:lnSpc>
              <a:spcBef>
                <a:spcPts val="0"/>
              </a:spcBef>
              <a:buNone/>
            </a:pPr>
            <a:r>
              <a:rPr lang="es-NI" sz="1900" dirty="0">
                <a:latin typeface="Abadi" pitchFamily="34"/>
                <a:ea typeface="Calibri" pitchFamily="34"/>
                <a:cs typeface="Times New Roman" pitchFamily="18"/>
              </a:rPr>
              <a:t>i) Crear campañas dirigidas a la eliminación gradual de la institucionalización de los NNA . </a:t>
            </a:r>
          </a:p>
          <a:p>
            <a:pPr marL="0" lvl="0" indent="0">
              <a:lnSpc>
                <a:spcPct val="100000"/>
              </a:lnSpc>
              <a:spcBef>
                <a:spcPts val="0"/>
              </a:spcBef>
              <a:buNone/>
            </a:pPr>
            <a:r>
              <a:rPr lang="es-NI" sz="1900" dirty="0" err="1">
                <a:latin typeface="Abadi" pitchFamily="34"/>
                <a:ea typeface="Calibri" pitchFamily="34"/>
                <a:cs typeface="Times New Roman" pitchFamily="18"/>
              </a:rPr>
              <a:t>ii</a:t>
            </a:r>
            <a:r>
              <a:rPr lang="es-NI" sz="1900" dirty="0">
                <a:latin typeface="Abadi" pitchFamily="34"/>
                <a:ea typeface="Calibri" pitchFamily="34"/>
                <a:cs typeface="Times New Roman" pitchFamily="18"/>
              </a:rPr>
              <a:t>) Asignar recursos financieros y técnicos para llevar a cabo programas integrales a niñez y adolescencia en situación de movilidad humana.</a:t>
            </a:r>
          </a:p>
          <a:p>
            <a:pPr marL="0" lvl="0" indent="0">
              <a:lnSpc>
                <a:spcPct val="100000"/>
              </a:lnSpc>
              <a:spcBef>
                <a:spcPts val="0"/>
              </a:spcBef>
              <a:buNone/>
            </a:pPr>
            <a:endParaRPr lang="es-CO" sz="1800" dirty="0">
              <a:latin typeface="Abadi" pitchFamily="34"/>
              <a:ea typeface="Calibri" pitchFamily="34"/>
              <a:cs typeface="Times New Roman" pitchFamily="18"/>
            </a:endParaRPr>
          </a:p>
          <a:p>
            <a:pPr marL="0" lvl="0" indent="0">
              <a:lnSpc>
                <a:spcPct val="100000"/>
              </a:lnSpc>
              <a:spcBef>
                <a:spcPts val="0"/>
              </a:spcBef>
              <a:buNone/>
            </a:pPr>
            <a:r>
              <a:rPr lang="es-NI" sz="1900" b="1" i="1" dirty="0">
                <a:latin typeface="Abadi" pitchFamily="34"/>
                <a:ea typeface="Calibri" pitchFamily="34"/>
                <a:cs typeface="Times New Roman" pitchFamily="18"/>
              </a:rPr>
              <a:t>En relación con prevención de la violencia</a:t>
            </a:r>
          </a:p>
          <a:p>
            <a:pPr marL="0" lvl="0" indent="0">
              <a:lnSpc>
                <a:spcPct val="100000"/>
              </a:lnSpc>
              <a:spcBef>
                <a:spcPts val="0"/>
              </a:spcBef>
              <a:buNone/>
            </a:pPr>
            <a:endParaRPr lang="es-NI" sz="1900" dirty="0">
              <a:latin typeface="Abadi" pitchFamily="34"/>
              <a:ea typeface="Calibri" pitchFamily="34"/>
              <a:cs typeface="Times New Roman" pitchFamily="18"/>
            </a:endParaRPr>
          </a:p>
          <a:p>
            <a:pPr marL="0" lvl="0" indent="0">
              <a:lnSpc>
                <a:spcPct val="100000"/>
              </a:lnSpc>
              <a:spcBef>
                <a:spcPts val="0"/>
              </a:spcBef>
              <a:buNone/>
            </a:pPr>
            <a:r>
              <a:rPr lang="es-NI" sz="1900" dirty="0" err="1">
                <a:latin typeface="Abadi" pitchFamily="34"/>
                <a:ea typeface="Calibri" pitchFamily="34"/>
                <a:cs typeface="Times New Roman" pitchFamily="18"/>
              </a:rPr>
              <a:t>ii</a:t>
            </a:r>
            <a:r>
              <a:rPr lang="es-NI" sz="1900" dirty="0">
                <a:latin typeface="Abadi" pitchFamily="34"/>
                <a:ea typeface="Calibri" pitchFamily="34"/>
                <a:cs typeface="Times New Roman" pitchFamily="18"/>
              </a:rPr>
              <a:t>) Promover una inversión sostenida de parte de los gobiernos para la creación de redes de apoyo comunitarias y en la promoción de la denuncia.</a:t>
            </a:r>
          </a:p>
          <a:p>
            <a:pPr marL="0" lvl="0" indent="0">
              <a:lnSpc>
                <a:spcPct val="100000"/>
              </a:lnSpc>
              <a:spcBef>
                <a:spcPts val="0"/>
              </a:spcBef>
              <a:buNone/>
            </a:pPr>
            <a:r>
              <a:rPr lang="es-NI" sz="1900" dirty="0" err="1">
                <a:latin typeface="Abadi" pitchFamily="34"/>
                <a:ea typeface="Calibri" pitchFamily="34"/>
                <a:cs typeface="Times New Roman" pitchFamily="18"/>
              </a:rPr>
              <a:t>iii</a:t>
            </a:r>
            <a:r>
              <a:rPr lang="es-NI" sz="1900" dirty="0">
                <a:latin typeface="Abadi" pitchFamily="34"/>
                <a:ea typeface="Calibri" pitchFamily="34"/>
                <a:cs typeface="Times New Roman" pitchFamily="18"/>
              </a:rPr>
              <a:t>) Mejora de los sistemas de justicia y la erradicación de la impunidad.</a:t>
            </a:r>
          </a:p>
          <a:p>
            <a:pPr marL="0" lvl="0" indent="0">
              <a:lnSpc>
                <a:spcPct val="100000"/>
              </a:lnSpc>
              <a:spcBef>
                <a:spcPts val="0"/>
              </a:spcBef>
              <a:buNone/>
            </a:pPr>
            <a:r>
              <a:rPr lang="es-NI" sz="1900" dirty="0" err="1">
                <a:latin typeface="Abadi" pitchFamily="34"/>
                <a:ea typeface="Calibri" pitchFamily="34"/>
                <a:cs typeface="Times New Roman" pitchFamily="18"/>
              </a:rPr>
              <a:t>iv</a:t>
            </a:r>
            <a:r>
              <a:rPr lang="es-NI" sz="1900" dirty="0">
                <a:latin typeface="Abadi" pitchFamily="34"/>
                <a:ea typeface="Calibri" pitchFamily="34"/>
                <a:cs typeface="Times New Roman" pitchFamily="18"/>
              </a:rPr>
              <a:t>) Generar mecanismos de información oficial y actualizada sobre la violencia, desagregada por género, área, y grupo originario.</a:t>
            </a:r>
            <a:endParaRPr lang="es-CO" sz="1900" dirty="0">
              <a:latin typeface="Abadi" pitchFamily="34"/>
              <a:ea typeface="Calibri" pitchFamily="34"/>
              <a:cs typeface="Times New Roman" pitchFamily="18"/>
            </a:endParaRPr>
          </a:p>
        </p:txBody>
      </p:sp>
      <p:pic>
        <p:nvPicPr>
          <p:cNvPr id="3" name="Imagen 3">
            <a:extLst>
              <a:ext uri="{FF2B5EF4-FFF2-40B4-BE49-F238E27FC236}">
                <a16:creationId xmlns:a16="http://schemas.microsoft.com/office/drawing/2014/main" id="{BB771E0D-4DEC-96BE-82E2-65FD2E2A3C12}"/>
              </a:ext>
            </a:extLst>
          </p:cNvPr>
          <p:cNvPicPr>
            <a:picLocks noChangeAspect="1"/>
          </p:cNvPicPr>
          <p:nvPr/>
        </p:nvPicPr>
        <p:blipFill>
          <a:blip r:embed="rId2"/>
          <a:stretch>
            <a:fillRect/>
          </a:stretch>
        </p:blipFill>
        <p:spPr>
          <a:xfrm>
            <a:off x="771099" y="173543"/>
            <a:ext cx="1317522" cy="1121237"/>
          </a:xfrm>
          <a:prstGeom prst="rect">
            <a:avLst/>
          </a:prstGeom>
          <a:noFill/>
          <a:ln cap="flat">
            <a:noFill/>
          </a:ln>
        </p:spPr>
      </p:pic>
      <p:sp>
        <p:nvSpPr>
          <p:cNvPr id="4" name="Título 1">
            <a:extLst>
              <a:ext uri="{FF2B5EF4-FFF2-40B4-BE49-F238E27FC236}">
                <a16:creationId xmlns:a16="http://schemas.microsoft.com/office/drawing/2014/main" id="{AFB9A6C0-4728-4AFB-D16F-33B0FD30E7EA}"/>
              </a:ext>
            </a:extLst>
          </p:cNvPr>
          <p:cNvSpPr txBox="1"/>
          <p:nvPr/>
        </p:nvSpPr>
        <p:spPr>
          <a:xfrm>
            <a:off x="3752952" y="173543"/>
            <a:ext cx="9131710" cy="1325559"/>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400" b="1" i="0" u="none" strike="noStrike" kern="1200" cap="none" spc="0" baseline="0" dirty="0">
                <a:solidFill>
                  <a:srgbClr val="000000"/>
                </a:solidFill>
                <a:uFillTx/>
                <a:latin typeface="Abadi" pitchFamily="34"/>
                <a:cs typeface="Times New Roman" pitchFamily="18"/>
              </a:rPr>
              <a:t>Recomendaciones</a:t>
            </a:r>
          </a:p>
        </p:txBody>
      </p:sp>
      <p:pic>
        <p:nvPicPr>
          <p:cNvPr id="5" name="Imagen 5">
            <a:extLst>
              <a:ext uri="{FF2B5EF4-FFF2-40B4-BE49-F238E27FC236}">
                <a16:creationId xmlns:a16="http://schemas.microsoft.com/office/drawing/2014/main" id="{BDF7BFB6-AE37-4978-925C-6A5D92E93668}"/>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pic>
        <p:nvPicPr>
          <p:cNvPr id="6" name="Imagen 6">
            <a:extLst>
              <a:ext uri="{FF2B5EF4-FFF2-40B4-BE49-F238E27FC236}">
                <a16:creationId xmlns:a16="http://schemas.microsoft.com/office/drawing/2014/main" id="{B6157FD1-1382-0C51-224B-64011F192BC7}"/>
              </a:ext>
            </a:extLst>
          </p:cNvPr>
          <p:cNvPicPr>
            <a:picLocks noChangeAspect="1"/>
          </p:cNvPicPr>
          <p:nvPr/>
        </p:nvPicPr>
        <p:blipFill>
          <a:blip r:embed="rId4"/>
          <a:stretch>
            <a:fillRect/>
          </a:stretch>
        </p:blipFill>
        <p:spPr>
          <a:xfrm>
            <a:off x="9101924" y="301430"/>
            <a:ext cx="2216624" cy="1520162"/>
          </a:xfrm>
          <a:prstGeom prst="rect">
            <a:avLst/>
          </a:prstGeom>
          <a:noFill/>
          <a:ln cap="flat">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5F324C5E-0949-D78A-046A-5EFFA7A584F5}"/>
              </a:ext>
            </a:extLst>
          </p:cNvPr>
          <p:cNvSpPr txBox="1">
            <a:spLocks noGrp="1"/>
          </p:cNvSpPr>
          <p:nvPr>
            <p:ph idx="1"/>
          </p:nvPr>
        </p:nvSpPr>
        <p:spPr>
          <a:xfrm>
            <a:off x="838203" y="1596396"/>
            <a:ext cx="10586548" cy="4916134"/>
          </a:xfrm>
        </p:spPr>
        <p:txBody>
          <a:bodyPr>
            <a:normAutofit lnSpcReduction="10000"/>
          </a:bodyPr>
          <a:lstStyle/>
          <a:p>
            <a:pPr marL="0" lvl="0" indent="0" algn="just">
              <a:lnSpc>
                <a:spcPct val="110000"/>
              </a:lnSpc>
              <a:spcBef>
                <a:spcPts val="0"/>
              </a:spcBef>
              <a:buNone/>
            </a:pPr>
            <a:r>
              <a:rPr lang="es-NI" sz="2000" b="1" i="1" dirty="0">
                <a:latin typeface="Abadi" pitchFamily="34"/>
                <a:ea typeface="Calibri" pitchFamily="34"/>
                <a:cs typeface="Times New Roman" pitchFamily="18"/>
              </a:rPr>
              <a:t>Respecto a la niñez migrante </a:t>
            </a:r>
          </a:p>
          <a:p>
            <a:pPr marL="0" lvl="0" indent="0" algn="just">
              <a:lnSpc>
                <a:spcPct val="110000"/>
              </a:lnSpc>
              <a:spcBef>
                <a:spcPts val="0"/>
              </a:spcBef>
              <a:buNone/>
            </a:pPr>
            <a:endParaRPr lang="es-NI" sz="2000" dirty="0">
              <a:latin typeface="Abadi" pitchFamily="34"/>
              <a:ea typeface="Calibri" pitchFamily="34"/>
              <a:cs typeface="Times New Roman" pitchFamily="18"/>
            </a:endParaRPr>
          </a:p>
          <a:p>
            <a:pPr marL="0" lvl="0" indent="0" algn="just">
              <a:lnSpc>
                <a:spcPct val="110000"/>
              </a:lnSpc>
              <a:spcBef>
                <a:spcPts val="0"/>
              </a:spcBef>
              <a:buNone/>
            </a:pPr>
            <a:r>
              <a:rPr lang="es-NI" sz="2000" dirty="0">
                <a:latin typeface="Abadi" pitchFamily="34"/>
                <a:ea typeface="Calibri" pitchFamily="34"/>
                <a:cs typeface="Times New Roman" pitchFamily="18"/>
              </a:rPr>
              <a:t>i Que las diferentes instancias garantes de los Sistemas Nacionales de Protección aseguren </a:t>
            </a:r>
          </a:p>
          <a:p>
            <a:pPr marL="0" lvl="0" indent="0" algn="just">
              <a:lnSpc>
                <a:spcPct val="110000"/>
              </a:lnSpc>
              <a:spcBef>
                <a:spcPts val="0"/>
              </a:spcBef>
              <a:buNone/>
            </a:pPr>
            <a:r>
              <a:rPr lang="es-NI" sz="2000" dirty="0">
                <a:latin typeface="Abadi" pitchFamily="34"/>
                <a:ea typeface="Calibri" pitchFamily="34"/>
                <a:cs typeface="Times New Roman" pitchFamily="18"/>
              </a:rPr>
              <a:t>mecanismos que permitan la recopilación y difusión de información pertinente y pública, desagregada por género, edad, área  y grupos originarios; que permita brindar atención oportuna y seguimiento a NNA en situación de migración.</a:t>
            </a:r>
          </a:p>
          <a:p>
            <a:pPr marL="0" lvl="0" indent="0" algn="just">
              <a:lnSpc>
                <a:spcPct val="110000"/>
              </a:lnSpc>
              <a:spcBef>
                <a:spcPts val="0"/>
              </a:spcBef>
              <a:buNone/>
            </a:pPr>
            <a:r>
              <a:rPr lang="es-NI" sz="2000" dirty="0" err="1">
                <a:latin typeface="Abadi" pitchFamily="34"/>
                <a:ea typeface="Calibri" pitchFamily="34"/>
                <a:cs typeface="Times New Roman" pitchFamily="18"/>
              </a:rPr>
              <a:t>ii</a:t>
            </a:r>
            <a:r>
              <a:rPr lang="es-NI" sz="2000" dirty="0">
                <a:latin typeface="Abadi" pitchFamily="34"/>
                <a:ea typeface="Calibri" pitchFamily="34"/>
                <a:cs typeface="Times New Roman" pitchFamily="18"/>
              </a:rPr>
              <a:t>) Realizar acciones conjuntas en las fronteras bilaterales o trinacionales, con enfoque de derecho y genero; que permita la construcción de un mecanismo transnacional que garantice los derechos de la niñez y adolescencia en contexto de movilidad.</a:t>
            </a:r>
          </a:p>
          <a:p>
            <a:pPr marL="0" lvl="0" indent="0" algn="just">
              <a:lnSpc>
                <a:spcPct val="110000"/>
              </a:lnSpc>
              <a:spcBef>
                <a:spcPts val="0"/>
              </a:spcBef>
              <a:buNone/>
            </a:pPr>
            <a:endParaRPr lang="es-CO" sz="1800" dirty="0">
              <a:latin typeface="Abadi" pitchFamily="34"/>
              <a:ea typeface="Calibri" pitchFamily="34"/>
              <a:cs typeface="Times New Roman" pitchFamily="18"/>
            </a:endParaRPr>
          </a:p>
          <a:p>
            <a:pPr marL="0" lvl="0" indent="0" algn="just">
              <a:lnSpc>
                <a:spcPct val="110000"/>
              </a:lnSpc>
              <a:spcBef>
                <a:spcPts val="0"/>
              </a:spcBef>
              <a:buNone/>
            </a:pPr>
            <a:r>
              <a:rPr lang="es-NI" sz="2000" b="1" i="1" dirty="0">
                <a:latin typeface="Abadi" pitchFamily="34"/>
                <a:ea typeface="Calibri" pitchFamily="34"/>
                <a:cs typeface="Times New Roman" pitchFamily="18"/>
              </a:rPr>
              <a:t>En cuanto al cambio climático</a:t>
            </a:r>
          </a:p>
          <a:p>
            <a:pPr marL="0" lvl="0" indent="0" algn="just">
              <a:lnSpc>
                <a:spcPct val="110000"/>
              </a:lnSpc>
              <a:spcBef>
                <a:spcPts val="0"/>
              </a:spcBef>
              <a:buNone/>
            </a:pPr>
            <a:endParaRPr lang="es-NI" sz="2000" dirty="0">
              <a:latin typeface="Abadi" pitchFamily="34"/>
              <a:ea typeface="Calibri" pitchFamily="34"/>
              <a:cs typeface="Times New Roman" pitchFamily="18"/>
            </a:endParaRPr>
          </a:p>
          <a:p>
            <a:pPr marL="0" lvl="0" indent="0" algn="just">
              <a:lnSpc>
                <a:spcPct val="110000"/>
              </a:lnSpc>
              <a:spcBef>
                <a:spcPts val="0"/>
              </a:spcBef>
              <a:buNone/>
            </a:pPr>
            <a:r>
              <a:rPr lang="es-NI" sz="2000" dirty="0">
                <a:latin typeface="Abadi" pitchFamily="34"/>
                <a:ea typeface="Calibri" pitchFamily="34"/>
                <a:cs typeface="Times New Roman" pitchFamily="18"/>
              </a:rPr>
              <a:t>I) Articular con los gobiernos, sociedad civil, instancias internacionales para abordar la gestión de riesgos y crisis climática con acciones sostenidas e integrales hacia la población mas vulnerable.</a:t>
            </a:r>
          </a:p>
          <a:p>
            <a:pPr marL="0" lvl="0" indent="0">
              <a:lnSpc>
                <a:spcPct val="80000"/>
              </a:lnSpc>
              <a:buNone/>
            </a:pPr>
            <a:endParaRPr lang="es-CO" sz="2600" dirty="0"/>
          </a:p>
        </p:txBody>
      </p:sp>
      <p:pic>
        <p:nvPicPr>
          <p:cNvPr id="3" name="Imagen 3">
            <a:extLst>
              <a:ext uri="{FF2B5EF4-FFF2-40B4-BE49-F238E27FC236}">
                <a16:creationId xmlns:a16="http://schemas.microsoft.com/office/drawing/2014/main" id="{A878C2DC-8119-1102-897A-96D689C27EE5}"/>
              </a:ext>
            </a:extLst>
          </p:cNvPr>
          <p:cNvPicPr>
            <a:picLocks noChangeAspect="1"/>
          </p:cNvPicPr>
          <p:nvPr/>
        </p:nvPicPr>
        <p:blipFill>
          <a:blip r:embed="rId2"/>
          <a:stretch>
            <a:fillRect/>
          </a:stretch>
        </p:blipFill>
        <p:spPr>
          <a:xfrm>
            <a:off x="928048" y="275704"/>
            <a:ext cx="1317522" cy="1121237"/>
          </a:xfrm>
          <a:prstGeom prst="rect">
            <a:avLst/>
          </a:prstGeom>
          <a:noFill/>
          <a:ln cap="flat">
            <a:noFill/>
          </a:ln>
        </p:spPr>
      </p:pic>
      <p:sp>
        <p:nvSpPr>
          <p:cNvPr id="4" name="Título 1">
            <a:extLst>
              <a:ext uri="{FF2B5EF4-FFF2-40B4-BE49-F238E27FC236}">
                <a16:creationId xmlns:a16="http://schemas.microsoft.com/office/drawing/2014/main" id="{A098E7F2-5268-8EC0-A3A1-7D7B52B08C10}"/>
              </a:ext>
            </a:extLst>
          </p:cNvPr>
          <p:cNvSpPr txBox="1"/>
          <p:nvPr/>
        </p:nvSpPr>
        <p:spPr>
          <a:xfrm>
            <a:off x="3780248" y="236326"/>
            <a:ext cx="9131710" cy="1325559"/>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CO" sz="4400" b="1" i="0" u="none" strike="noStrike" kern="1200" cap="none" spc="0" baseline="0" dirty="0">
                <a:solidFill>
                  <a:srgbClr val="000000"/>
                </a:solidFill>
                <a:uFillTx/>
                <a:latin typeface="Abadi" pitchFamily="34"/>
                <a:cs typeface="Times New Roman" pitchFamily="18"/>
              </a:rPr>
              <a:t>Recomendaciones</a:t>
            </a:r>
          </a:p>
        </p:txBody>
      </p:sp>
      <p:pic>
        <p:nvPicPr>
          <p:cNvPr id="5" name="Imagen 5">
            <a:extLst>
              <a:ext uri="{FF2B5EF4-FFF2-40B4-BE49-F238E27FC236}">
                <a16:creationId xmlns:a16="http://schemas.microsoft.com/office/drawing/2014/main" id="{DA0EBA62-2CB0-D543-0E48-FED074F67E18}"/>
              </a:ext>
            </a:extLst>
          </p:cNvPr>
          <p:cNvPicPr>
            <a:picLocks noChangeAspect="1"/>
          </p:cNvPicPr>
          <p:nvPr/>
        </p:nvPicPr>
        <p:blipFill>
          <a:blip r:embed="rId3"/>
          <a:stretch>
            <a:fillRect/>
          </a:stretch>
        </p:blipFill>
        <p:spPr>
          <a:xfrm>
            <a:off x="10046110" y="6094046"/>
            <a:ext cx="2145886" cy="687711"/>
          </a:xfrm>
          <a:prstGeom prst="rect">
            <a:avLst/>
          </a:prstGeom>
          <a:noFill/>
          <a:ln cap="flat">
            <a:noFill/>
          </a:ln>
        </p:spPr>
      </p:pic>
      <p:pic>
        <p:nvPicPr>
          <p:cNvPr id="6" name="Imagen 6">
            <a:extLst>
              <a:ext uri="{FF2B5EF4-FFF2-40B4-BE49-F238E27FC236}">
                <a16:creationId xmlns:a16="http://schemas.microsoft.com/office/drawing/2014/main" id="{AEF75489-6D6F-240D-BC04-2680D7E9AC99}"/>
              </a:ext>
            </a:extLst>
          </p:cNvPr>
          <p:cNvPicPr>
            <a:picLocks noChangeAspect="1"/>
          </p:cNvPicPr>
          <p:nvPr/>
        </p:nvPicPr>
        <p:blipFill>
          <a:blip r:embed="rId4"/>
          <a:stretch>
            <a:fillRect/>
          </a:stretch>
        </p:blipFill>
        <p:spPr>
          <a:xfrm>
            <a:off x="9047328" y="76243"/>
            <a:ext cx="2216624" cy="1520162"/>
          </a:xfrm>
          <a:prstGeom prst="rect">
            <a:avLst/>
          </a:prstGeom>
          <a:noFill/>
          <a:ln cap="flat">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pic>
        <p:nvPicPr>
          <p:cNvPr id="2" name="Imagen 3">
            <a:extLst>
              <a:ext uri="{FF2B5EF4-FFF2-40B4-BE49-F238E27FC236}">
                <a16:creationId xmlns:a16="http://schemas.microsoft.com/office/drawing/2014/main" id="{05C9DF46-532B-0124-66BA-213CE03AB97D}"/>
              </a:ext>
            </a:extLst>
          </p:cNvPr>
          <p:cNvPicPr>
            <a:picLocks noChangeAspect="1"/>
          </p:cNvPicPr>
          <p:nvPr/>
        </p:nvPicPr>
        <p:blipFill>
          <a:blip r:embed="rId3"/>
          <a:stretch>
            <a:fillRect/>
          </a:stretch>
        </p:blipFill>
        <p:spPr>
          <a:xfrm rot="19322951">
            <a:off x="9941009" y="1289287"/>
            <a:ext cx="1811531" cy="2052064"/>
          </a:xfrm>
          <a:prstGeom prst="rect">
            <a:avLst/>
          </a:prstGeom>
          <a:noFill/>
          <a:ln cap="flat">
            <a:noFill/>
          </a:ln>
        </p:spPr>
      </p:pic>
      <p:sp>
        <p:nvSpPr>
          <p:cNvPr id="3" name="Marcador de contenido 2">
            <a:extLst>
              <a:ext uri="{FF2B5EF4-FFF2-40B4-BE49-F238E27FC236}">
                <a16:creationId xmlns:a16="http://schemas.microsoft.com/office/drawing/2014/main" id="{D63473A3-D002-561D-69A8-3C009BA778ED}"/>
              </a:ext>
            </a:extLst>
          </p:cNvPr>
          <p:cNvSpPr txBox="1"/>
          <p:nvPr/>
        </p:nvSpPr>
        <p:spPr>
          <a:xfrm>
            <a:off x="1651067" y="5955171"/>
            <a:ext cx="3714137" cy="750429"/>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r>
              <a:rPr lang="es-SV" sz="4000" b="0" i="0" u="none" strike="noStrike" kern="1200" cap="none" spc="0" baseline="0" noProof="0" dirty="0">
                <a:solidFill>
                  <a:srgbClr val="FF0000"/>
                </a:solidFill>
                <a:uFillTx/>
                <a:latin typeface="Script MT Bold" pitchFamily="66"/>
              </a:rPr>
              <a:t>Muchas gracias!</a:t>
            </a:r>
          </a:p>
        </p:txBody>
      </p:sp>
      <p:pic>
        <p:nvPicPr>
          <p:cNvPr id="5" name="Imagen 4">
            <a:extLst>
              <a:ext uri="{FF2B5EF4-FFF2-40B4-BE49-F238E27FC236}">
                <a16:creationId xmlns:a16="http://schemas.microsoft.com/office/drawing/2014/main" id="{6B6FC65B-1F22-50B1-DAD5-9E371267C1E7}"/>
              </a:ext>
            </a:extLst>
          </p:cNvPr>
          <p:cNvPicPr>
            <a:picLocks noChangeAspect="1"/>
          </p:cNvPicPr>
          <p:nvPr/>
        </p:nvPicPr>
        <p:blipFill>
          <a:blip r:embed="rId4"/>
          <a:stretch>
            <a:fillRect/>
          </a:stretch>
        </p:blipFill>
        <p:spPr>
          <a:xfrm>
            <a:off x="4147476" y="152400"/>
            <a:ext cx="5987123" cy="5867400"/>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2053</TotalTime>
  <Words>4480</Words>
  <Application>Microsoft Office PowerPoint</Application>
  <PresentationFormat>Panorámica</PresentationFormat>
  <Paragraphs>526</Paragraphs>
  <Slides>29</Slides>
  <Notes>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29</vt:i4>
      </vt:variant>
    </vt:vector>
  </HeadingPairs>
  <TitlesOfParts>
    <vt:vector size="37" baseType="lpstr">
      <vt:lpstr>Abadi</vt:lpstr>
      <vt:lpstr>Aptos</vt:lpstr>
      <vt:lpstr>Arial</vt:lpstr>
      <vt:lpstr>Calibri</vt:lpstr>
      <vt:lpstr>Script MT Bold</vt:lpstr>
      <vt:lpstr>Symbol</vt:lpstr>
      <vt:lpstr>Tema de Office</vt:lpstr>
      <vt:lpstr>Office Theme</vt:lpstr>
      <vt:lpstr>Presentación de PowerPoint</vt:lpstr>
      <vt:lpstr>Presentación de PowerPoint</vt:lpstr>
      <vt:lpstr>Presentación de PowerPoint</vt:lpstr>
      <vt:lpstr>Educación y recreación</vt:lpstr>
      <vt:lpstr>Salud</vt:lpstr>
      <vt:lpstr>Inversión en protección social</vt:lpstr>
      <vt:lpstr>Entidades públicas y  Sistemas Nacional de Protección</vt:lpstr>
      <vt:lpstr>Sistemas Nacional de Protección</vt:lpstr>
      <vt:lpstr>Sistemas Nacional de Protección</vt:lpstr>
      <vt:lpstr>Derechos y libertades civiles</vt:lpstr>
      <vt:lpstr>Derechos y libertades civiles</vt:lpstr>
      <vt:lpstr>Presentación de PowerPoint</vt:lpstr>
      <vt:lpstr>Presentación de PowerPoint</vt:lpstr>
      <vt:lpstr>Entorno familiar</vt:lpstr>
      <vt:lpstr>Presentación de PowerPoint</vt:lpstr>
      <vt:lpstr>Presentación de PowerPoint</vt:lpstr>
      <vt:lpstr>Trata de Niñas, Niños, Adolescentes</vt:lpstr>
      <vt:lpstr>Trata de Niñas, Niños  </vt:lpstr>
      <vt:lpstr>Presentación de PowerPoint</vt:lpstr>
      <vt:lpstr>Presentación de PowerPoint</vt:lpstr>
      <vt:lpstr>Cambio Climático</vt:lpstr>
      <vt:lpstr>Cambio Climático</vt:lpstr>
      <vt:lpstr>Conclusiones sobre los avances, condiciones críticas y desafíos </vt:lpstr>
      <vt:lpstr>Conclusiones sobre los avances, condiciones críticas y desafíos </vt:lpstr>
      <vt:lpstr>Conclusiones sobre los avances, condiciones críticas y desafíos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 situacional y de balance de cumplimiento de los derechos de niñas, niños y adolescentes en Centro América en el marco de la aplicación de la convención de los derechos del niño</dc:title>
  <dc:creator>Regis</dc:creator>
  <cp:lastModifiedBy>Georgina  Villalta</cp:lastModifiedBy>
  <cp:revision>62</cp:revision>
  <dcterms:created xsi:type="dcterms:W3CDTF">2024-10-23T11:47:38Z</dcterms:created>
  <dcterms:modified xsi:type="dcterms:W3CDTF">2025-08-21T19:25:01Z</dcterms:modified>
</cp:coreProperties>
</file>